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1" r:id="rId5"/>
    <p:sldId id="298" r:id="rId6"/>
    <p:sldId id="286"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2" r:id="rId20"/>
    <p:sldId id="343" r:id="rId21"/>
    <p:sldId id="323" r:id="rId22"/>
    <p:sldId id="324" r:id="rId23"/>
    <p:sldId id="325" r:id="rId24"/>
    <p:sldId id="336" r:id="rId25"/>
    <p:sldId id="338" r:id="rId26"/>
    <p:sldId id="344" r:id="rId27"/>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63273"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sv-SE"/>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sv-SE"/>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b="0" u="none" dirty="0"/>
              <a:t>Följande presentation är avsedd att användas för barn från 11 år och uppåt. Vi rekommenderar 90 minuter för presentationen, den guidade diskussionen, videosekvenser och elevernas kodning. </a:t>
            </a:r>
            <a:endParaRPr lang="sv-SE" b="1" u="sng" dirty="0"/>
          </a:p>
          <a:p>
            <a:endParaRPr lang="sv-SE" b="1" u="sng" dirty="0"/>
          </a:p>
          <a:p>
            <a:r>
              <a:rPr lang="sv-SE" b="1" u="sng" dirty="0"/>
              <a:t>EXEMPELMANUS: </a:t>
            </a:r>
          </a:p>
          <a:p>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dirty="0"/>
              <a:t>”</a:t>
            </a:r>
            <a:r>
              <a:rPr lang="sv-SE" sz="1200" kern="1200" dirty="0">
                <a:solidFill>
                  <a:schemeClr val="tx1"/>
                </a:solidFill>
                <a:effectLst/>
                <a:latin typeface="+mn-lt"/>
              </a:rPr>
              <a:t>Hej! Jag heter &lt;namn&gt; och kommer från &lt;organisation&gt;. Välkommen till årets Hour of Code</a:t>
            </a:r>
            <a:r>
              <a:rPr lang="sv-SE" sz="1200" kern="1200" baseline="30000" dirty="0">
                <a:solidFill>
                  <a:schemeClr val="tx1"/>
                </a:solidFill>
                <a:effectLst/>
                <a:latin typeface="+mn-lt"/>
              </a:rPr>
              <a:t>TM</a:t>
            </a:r>
            <a:r>
              <a:rPr lang="sv-SE" sz="1200" kern="1200" dirty="0">
                <a:solidFill>
                  <a:schemeClr val="tx1"/>
                </a:solidFill>
                <a:effectLst/>
                <a:latin typeface="+mn-lt"/>
              </a:rPr>
              <a:t>! Hour of Code</a:t>
            </a:r>
            <a:r>
              <a:rPr lang="sv-SE" sz="1200" kern="1200" baseline="30000" dirty="0">
                <a:solidFill>
                  <a:schemeClr val="tx1"/>
                </a:solidFill>
                <a:effectLst/>
                <a:latin typeface="+mn-lt"/>
              </a:rPr>
              <a:t>TM</a:t>
            </a:r>
            <a:r>
              <a:rPr lang="sv-SE" sz="1200" kern="1200" dirty="0">
                <a:solidFill>
                  <a:schemeClr val="tx1"/>
                </a:solidFill>
                <a:effectLst/>
                <a:latin typeface="+mn-lt"/>
              </a:rPr>
              <a:t> är en global kampanj som drivs av Code.org med syftet att avmystifiera programkod och visa att alla kan lära sig grunderna. Idag får ni vara med i det arbetet</a:t>
            </a:r>
            <a:r>
              <a:rPr lang="sv-SE" b="0" u="none" baseline="0" dirty="0"/>
              <a:t> genom att delta i självstudien Minecraft Hour of Code</a:t>
            </a:r>
            <a:r>
              <a:rPr lang="sv-SE" b="0" u="none" baseline="30000" dirty="0"/>
              <a:t>TM</a:t>
            </a:r>
            <a:r>
              <a:rPr lang="sv-SE" b="0" u="none" baseline="0" dirty="0"/>
              <a:t> från Microsoft. Innan det ska vi prata lite om vad kod </a:t>
            </a:r>
            <a:r>
              <a:rPr lang="sv-SE" b="0" i="1" u="none" baseline="0" dirty="0"/>
              <a:t>faktiskt </a:t>
            </a:r>
            <a:r>
              <a:rPr lang="sv-SE" b="0" u="none" baseline="0" dirty="0"/>
              <a:t>är, varför det är viktigt och hur det kan ha en positiv inverkan på era liv!”</a:t>
            </a:r>
            <a:endParaRPr lang="sv-SE" b="1" u="sng" dirty="0"/>
          </a:p>
          <a:p>
            <a:endParaRPr lang="sv-SE" b="1" u="sng" dirty="0"/>
          </a:p>
          <a:p>
            <a:r>
              <a:rPr lang="sv-SE" b="1" u="sng" dirty="0"/>
              <a:t>BILDENS SYFTE:</a:t>
            </a:r>
            <a:r>
              <a:rPr lang="sv-SE" dirty="0"/>
              <a:t> </a:t>
            </a:r>
          </a:p>
          <a:p>
            <a:endParaRPr lang="sv-SE" b="0" u="none" baseline="0" dirty="0"/>
          </a:p>
          <a:p>
            <a:r>
              <a:rPr lang="sv-SE" b="0" u="none" baseline="0" dirty="0"/>
              <a:t>Att få deltagarna att tycka att Hour of Code</a:t>
            </a:r>
            <a:r>
              <a:rPr lang="sv-SE" b="0" u="none" baseline="30000" dirty="0"/>
              <a:t>TM</a:t>
            </a:r>
            <a:r>
              <a:rPr lang="sv-SE" b="0" u="none" baseline="0" dirty="0"/>
              <a:t> ska bli spännande!</a:t>
            </a:r>
          </a:p>
          <a:p>
            <a:endParaRPr lang="sv-SE" b="0" u="none" baseline="0" dirty="0"/>
          </a:p>
          <a:p>
            <a:r>
              <a:rPr lang="sv-SE" sz="1200" b="1" u="sng" kern="1200" dirty="0">
                <a:solidFill>
                  <a:schemeClr val="tx1"/>
                </a:solidFill>
                <a:effectLst/>
                <a:latin typeface="+mn-lt"/>
              </a:rPr>
              <a:t>ANTECKNING TILL LEDAREN:</a:t>
            </a:r>
          </a:p>
          <a:p>
            <a:r>
              <a:rPr lang="sv-SE" sz="1200" kern="1200" dirty="0">
                <a:solidFill>
                  <a:schemeClr val="tx1"/>
                </a:solidFill>
                <a:effectLst/>
                <a:latin typeface="+mn-lt"/>
              </a:rPr>
              <a:t>De flesta av bilderna i presentationsbildspelet är avsedda att visas en kort stund, endast i några sekunder i de flesta fall, för att ge ett effektfullt visuellt komplement till den snabba och lättsamma presentationen du ger.</a:t>
            </a:r>
            <a:endParaRPr lang="sv-SE" b="1" u="sng" dirty="0"/>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r>
              <a:rPr lang="sv-SE" sz="1200" kern="1200" dirty="0">
                <a:solidFill>
                  <a:schemeClr val="tx1"/>
                </a:solidFill>
                <a:effectLst/>
                <a:latin typeface="+mn-lt"/>
              </a:rPr>
              <a:t>Den här bilden symboliserar deltagandet i Hour of </a:t>
            </a:r>
            <a:r>
              <a:rPr lang="sv-SE" b="0" u="none" baseline="0" dirty="0"/>
              <a:t>Code</a:t>
            </a:r>
            <a:r>
              <a:rPr lang="sv-SE" b="0" u="none" baseline="30000" dirty="0"/>
              <a:t>TM</a:t>
            </a:r>
            <a:r>
              <a:rPr lang="sv-SE" sz="1200" kern="1200" dirty="0">
                <a:solidFill>
                  <a:schemeClr val="tx1"/>
                </a:solidFill>
                <a:effectLst/>
                <a:latin typeface="+mn-lt"/>
              </a:rPr>
              <a:t>-evenemang över hela världen.</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sv-SE"/>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”Det är också något som kan hjälpa er att uppnå många olika mål, som att skapa en blogg, webbplats eller app tillsammans med dina vänner.”</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r>
              <a:rPr lang="sv-SE" b="1" u="sng" dirty="0"/>
              <a:t>BILDENS SYFTE:</a:t>
            </a:r>
          </a:p>
          <a:p>
            <a:endParaRPr lang="sv-SE" b="1" u="sng" dirty="0"/>
          </a:p>
          <a:p>
            <a:r>
              <a:rPr lang="sv-SE" sz="1200" kern="1200" dirty="0">
                <a:solidFill>
                  <a:schemeClr val="tx1"/>
                </a:solidFill>
                <a:effectLst/>
                <a:latin typeface="+mn-lt"/>
              </a:rPr>
              <a:t>I bilderna 9–12 visar vi</a:t>
            </a:r>
            <a:r>
              <a:rPr lang="sv-SE"/>
              <a:t> </a:t>
            </a:r>
            <a:r>
              <a:rPr lang="sv-SE" sz="1200" kern="1200" dirty="0">
                <a:solidFill>
                  <a:schemeClr val="tx1"/>
                </a:solidFill>
                <a:effectLst/>
                <a:latin typeface="+mn-lt"/>
              </a:rPr>
              <a:t>ungdomarna hur mycket roligt man kan ha med kodning. Det vi verkligen vill betona att kodning </a:t>
            </a:r>
            <a:r>
              <a:rPr lang="sv-SE" sz="1200" b="1" kern="1200" dirty="0">
                <a:solidFill>
                  <a:schemeClr val="tx1"/>
                </a:solidFill>
                <a:effectLst/>
                <a:latin typeface="+mn-lt"/>
              </a:rPr>
              <a:t>är</a:t>
            </a:r>
            <a:r>
              <a:rPr lang="sv-SE" sz="1200" kern="1200" dirty="0">
                <a:solidFill>
                  <a:schemeClr val="tx1"/>
                </a:solidFill>
                <a:effectLst/>
                <a:latin typeface="+mn-lt"/>
              </a:rPr>
              <a:t>: </a:t>
            </a:r>
            <a:endParaRPr lang="sv-SE" dirty="0">
              <a:effectLst/>
            </a:endParaRPr>
          </a:p>
          <a:p>
            <a:pPr marL="628650" lvl="1" indent="-171450">
              <a:buFont typeface="Arial"/>
              <a:buChar char="•"/>
            </a:pPr>
            <a:r>
              <a:rPr lang="sv-SE" sz="1200" kern="1200" dirty="0">
                <a:solidFill>
                  <a:schemeClr val="tx1"/>
                </a:solidFill>
                <a:effectLst/>
                <a:latin typeface="+mn-lt"/>
              </a:rPr>
              <a:t>En aktivitet som bygger på samarbete </a:t>
            </a:r>
            <a:endParaRPr lang="sv-SE" dirty="0">
              <a:effectLst/>
            </a:endParaRPr>
          </a:p>
          <a:p>
            <a:pPr marL="628650" lvl="1" indent="-171450">
              <a:buFont typeface="Arial"/>
              <a:buChar char="•"/>
            </a:pPr>
            <a:r>
              <a:rPr lang="sv-SE" sz="1200" kern="1200" dirty="0">
                <a:solidFill>
                  <a:schemeClr val="tx1"/>
                </a:solidFill>
                <a:effectLst/>
                <a:latin typeface="+mn-lt"/>
              </a:rPr>
              <a:t>För alla kön</a:t>
            </a:r>
            <a:endParaRPr lang="sv-SE" dirty="0">
              <a:effectLst/>
            </a:endParaRPr>
          </a:p>
          <a:p>
            <a:pPr marL="628650" lvl="1" indent="-171450">
              <a:buFont typeface="Arial"/>
              <a:buChar char="•"/>
            </a:pPr>
            <a:r>
              <a:rPr lang="sv-SE" sz="1200" kern="1200" dirty="0">
                <a:solidFill>
                  <a:schemeClr val="tx1"/>
                </a:solidFill>
                <a:effectLst/>
                <a:latin typeface="+mn-lt"/>
              </a:rPr>
              <a:t>För både introverta och extroverta personer </a:t>
            </a:r>
            <a:endParaRPr lang="sv-SE" dirty="0">
              <a:effectLst/>
            </a:endParaRPr>
          </a:p>
          <a:p>
            <a:pPr marL="628650" lvl="1" indent="-171450">
              <a:buFont typeface="Arial"/>
              <a:buChar char="•"/>
            </a:pPr>
            <a:r>
              <a:rPr lang="sv-SE" sz="1200" kern="1200" dirty="0">
                <a:solidFill>
                  <a:schemeClr val="tx1"/>
                </a:solidFill>
                <a:effectLst/>
                <a:latin typeface="+mn-lt"/>
              </a:rPr>
              <a:t>En aktivitet som handlar om problemlösning. En aktivitet där det faktiskt ingår mycket lite matematik </a:t>
            </a:r>
            <a:endParaRPr lang="sv-SE" dirty="0">
              <a:effectLst/>
            </a:endParaRPr>
          </a:p>
          <a:p>
            <a:pPr marL="628650" lvl="1" indent="-171450">
              <a:buFont typeface="Arial"/>
              <a:buChar char="•"/>
            </a:pPr>
            <a:r>
              <a:rPr lang="sv-SE" sz="1200" kern="1200" dirty="0">
                <a:solidFill>
                  <a:schemeClr val="tx1"/>
                </a:solidFill>
                <a:effectLst/>
                <a:latin typeface="+mn-lt"/>
              </a:rPr>
              <a:t>En aktivitet för personer som vill använda datorer för att hjälpa dem utveckla sina intressen </a:t>
            </a:r>
            <a:endParaRPr lang="sv-SE" dirty="0">
              <a:effectLst/>
            </a:endParaRPr>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rPr>
              <a:t>Om den här bilden ska bytas ut ska du se till att den nya bilden uppfyller följande kriterier: </a:t>
            </a:r>
            <a:endParaRPr lang="sv-SE" dirty="0"/>
          </a:p>
          <a:p>
            <a:pPr marL="628650" lvl="1" indent="-171450">
              <a:buFont typeface="Arial"/>
              <a:buChar char="•"/>
            </a:pPr>
            <a:r>
              <a:rPr lang="sv-SE" sz="1200" kern="1200" dirty="0">
                <a:solidFill>
                  <a:schemeClr val="tx1"/>
                </a:solidFill>
                <a:effectLst/>
                <a:latin typeface="+mn-lt"/>
              </a:rPr>
              <a:t>Innehåller killar och tjejer i tidiga tonåren/högstadieålder </a:t>
            </a:r>
            <a:endParaRPr lang="sv-SE" dirty="0">
              <a:effectLst/>
            </a:endParaRPr>
          </a:p>
          <a:p>
            <a:pPr marL="628650" lvl="1" indent="-171450">
              <a:buFont typeface="Arial"/>
              <a:buChar char="•"/>
            </a:pPr>
            <a:r>
              <a:rPr lang="sv-SE" sz="1200" kern="1200" dirty="0">
                <a:solidFill>
                  <a:schemeClr val="tx1"/>
                </a:solidFill>
                <a:effectLst/>
                <a:latin typeface="+mn-lt"/>
              </a:rPr>
              <a:t>Visar deltagare som har roligt med teknik</a:t>
            </a:r>
            <a:endParaRPr lang="sv-SE" dirty="0">
              <a:effectLst/>
            </a:endParaRPr>
          </a:p>
          <a:p>
            <a:pPr marL="628650" lvl="1" indent="-171450">
              <a:buFont typeface="Arial"/>
              <a:buChar char="•"/>
            </a:pPr>
            <a:r>
              <a:rPr lang="sv-SE" sz="1200" kern="1200" dirty="0">
                <a:solidFill>
                  <a:schemeClr val="tx1"/>
                </a:solidFill>
                <a:effectLst/>
                <a:latin typeface="+mn-lt"/>
              </a:rPr>
              <a:t>Innehåller en hel grupp personer, inte bara individer </a:t>
            </a:r>
            <a:endParaRPr lang="sv-SE" dirty="0">
              <a:effectLst/>
            </a:endParaRPr>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sv-SE"/>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”Nu är det dags att verkligen djupdyka in i frågan om vad kodning egentligen handlar om.”</a:t>
            </a:r>
          </a:p>
          <a:p>
            <a:endParaRPr lang="sv-SE" b="1" u="sng" dirty="0"/>
          </a:p>
          <a:p>
            <a:r>
              <a:rPr lang="sv-SE" b="1" u="sng" dirty="0"/>
              <a:t>BILDENS SYFTE:</a:t>
            </a:r>
          </a:p>
          <a:p>
            <a:endParaRPr lang="sv-SE" b="1" u="sng" dirty="0"/>
          </a:p>
          <a:p>
            <a:r>
              <a:rPr lang="sv-SE" b="0" u="none" dirty="0"/>
              <a:t>Att förbereda för nästa avsnitt och få unga människor att tycka att det ska bli spännande att få reda på vad kodning egentligen är.</a:t>
            </a:r>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rPr>
              <a:t>Inga</a:t>
            </a:r>
          </a:p>
          <a:p>
            <a:endParaRPr lang="sv-SE" sz="1200"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sv-SE"/>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sz="1200" kern="1200" dirty="0">
                <a:solidFill>
                  <a:schemeClr val="tx1"/>
                </a:solidFill>
                <a:effectLst/>
                <a:latin typeface="+mn-lt"/>
              </a:rPr>
              <a:t>”Kodning handlar inte bara om att skriva ett program eller ge en dator instruktioner. Det handlar om att samarbeta med sina vänner för att lösa ett problem på ett nytt sätt.”</a:t>
            </a:r>
          </a:p>
          <a:p>
            <a:endParaRPr lang="sv-SE"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BILDENS SYFTE:</a:t>
            </a:r>
          </a:p>
          <a:p>
            <a:endParaRPr lang="sv-SE" b="1" u="sng" dirty="0"/>
          </a:p>
          <a:p>
            <a:r>
              <a:rPr lang="sv-SE" b="0" dirty="0"/>
              <a:t>Att visa unga personer att kodning kräver ett aktivt sinne som trivs med problemlösning, att få saker att fungera och att hitta lösningar.</a:t>
            </a:r>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endParaRPr lang="sv-SE" dirty="0"/>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Om den här bilden ska bytas ut ska du se till att den nya bilden uppfyller följande kriterier: </a:t>
            </a:r>
          </a:p>
          <a:p>
            <a:pPr marL="628650" lvl="1" indent="-171450">
              <a:buFont typeface="Arial"/>
              <a:buChar char="•"/>
            </a:pPr>
            <a:r>
              <a:rPr lang="sv-SE"/>
              <a:t>En grupp ungdomar som samarbetar och tittar på en dator eller en surfplatta.</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sv-SE"/>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”Det handlar om att kombinera din kreativitet med datorernas kapacitet för att skapa något som du tycker är spännande.”</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BILDENS SYFTE:</a:t>
            </a:r>
            <a:endParaRPr lang="sv-SE"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sv-SE"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Att fortsätta utveckla unga människors tankar kring vad kodning kan associeras till. </a:t>
            </a:r>
            <a:endParaRPr lang="sv-SE" b="1" u="sng" dirty="0"/>
          </a:p>
          <a:p>
            <a:endParaRPr lang="sv-SE" b="1" dirty="0"/>
          </a:p>
          <a:p>
            <a:r>
              <a:rPr lang="sv-SE" b="1" u="sng" dirty="0"/>
              <a:t>ANVISNINGAR FÖR BILDEN:</a:t>
            </a:r>
          </a:p>
          <a:p>
            <a:endParaRPr lang="sv-S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Om den här bilden ska bytas ut ska du se till att den nya bilden uppfyller följande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v-SE" sz="1200" kern="1200" dirty="0">
                <a:solidFill>
                  <a:schemeClr val="tx1"/>
                </a:solidFill>
                <a:effectLst/>
                <a:latin typeface="+mn-lt"/>
              </a:rPr>
              <a:t>En konstform som inte ofta associeras med kodning, t.ex. musik eller bildkonst.</a:t>
            </a:r>
            <a:endParaRPr lang="sv-SE" sz="1200" kern="1200" dirty="0">
              <a:solidFill>
                <a:schemeClr val="tx1"/>
              </a:solidFill>
              <a:effectLst/>
              <a:latin typeface="+mn-lt"/>
              <a:ea typeface="+mn-ea"/>
              <a:cs typeface="+mn-cs"/>
            </a:endParaRPr>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sv-SE"/>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b="0" u="none" dirty="0"/>
              <a:t>”Det handlar också om att samarbeta för att skapa något nytt!”</a:t>
            </a:r>
          </a:p>
          <a:p>
            <a:endParaRPr lang="sv-SE"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BILDENS SYFTE:</a:t>
            </a:r>
          </a:p>
          <a:p>
            <a:pPr marL="0" marR="0" indent="0" algn="l" defTabSz="914400" rtl="0" eaLnBrk="1" fontAlgn="auto" latinLnBrk="0" hangingPunct="1">
              <a:lnSpc>
                <a:spcPct val="100000"/>
              </a:lnSpc>
              <a:spcBef>
                <a:spcPts val="0"/>
              </a:spcBef>
              <a:spcAft>
                <a:spcPts val="0"/>
              </a:spcAft>
              <a:buClrTx/>
              <a:buSzTx/>
              <a:buFontTx/>
              <a:buNone/>
              <a:tabLst/>
              <a:defRPr/>
            </a:pPr>
            <a:endParaRPr lang="sv-SE"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Att korrigera vanföreställningen att kodning är något som oftast görs i fullständig ensamhet.</a:t>
            </a:r>
            <a:r>
              <a:rPr lang="sv-SE" dirty="0"/>
              <a:t> Vem som helst kan koda och det är en lättillgänglig aktivitet som är rolig. </a:t>
            </a:r>
            <a:endParaRPr lang="sv-SE" b="0" u="none" dirty="0"/>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Om den här bilden ska bytas ut ska du se till att den nya bilden uppfyller följande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v-SE" sz="1200" kern="1200" dirty="0">
                <a:solidFill>
                  <a:schemeClr val="tx1"/>
                </a:solidFill>
                <a:effectLst/>
                <a:latin typeface="+mn-lt"/>
              </a:rPr>
              <a:t>En grupp ungdomar som umgås och har roligt.</a:t>
            </a:r>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sv-SE"/>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sz="1200" kern="1200" dirty="0">
                <a:solidFill>
                  <a:schemeClr val="tx1"/>
                </a:solidFill>
                <a:effectLst/>
                <a:latin typeface="+mn-lt"/>
              </a:rPr>
              <a:t>”Vad tycker du om att göra tillsammans med dina vänner?</a:t>
            </a:r>
            <a:r>
              <a:rPr lang="sv-SE"/>
              <a:t> </a:t>
            </a:r>
            <a:r>
              <a:rPr lang="sv-SE" sz="1200" kern="1200" dirty="0">
                <a:solidFill>
                  <a:schemeClr val="tx1"/>
                </a:solidFill>
                <a:effectLst/>
                <a:latin typeface="+mn-lt"/>
              </a:rPr>
              <a:t>Det kan vara vad som helst – frivilligarbete, sport, mode, TV-spel.”</a:t>
            </a:r>
            <a:endParaRPr lang="sv-SE" b="1" u="sng" dirty="0"/>
          </a:p>
          <a:p>
            <a:endParaRPr lang="sv-SE" b="1" u="sng" dirty="0"/>
          </a:p>
          <a:p>
            <a:r>
              <a:rPr lang="sv-SE" b="1" u="sng" dirty="0"/>
              <a:t>BILDENS SYFTE:</a:t>
            </a:r>
          </a:p>
          <a:p>
            <a:endParaRPr lang="sv-SE" b="1" u="sng" dirty="0"/>
          </a:p>
          <a:p>
            <a:r>
              <a:rPr lang="sv-SE" sz="1200" kern="1200" dirty="0">
                <a:solidFill>
                  <a:schemeClr val="tx1"/>
                </a:solidFill>
                <a:effectLst/>
                <a:latin typeface="+mn-lt"/>
              </a:rPr>
              <a:t>Att placera kodning som en social aktivitet så att ungdomarna ska bli engagerade.</a:t>
            </a:r>
            <a:endParaRPr lang="sv-SE" b="1" u="sng" dirty="0"/>
          </a:p>
          <a:p>
            <a:endParaRPr lang="sv-S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sv-SE"/>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b="0" u="none" dirty="0"/>
              <a:t>”Kodning kan faktiskt vara relevant för alla saker som du gillar att göra!”</a:t>
            </a:r>
          </a:p>
          <a:p>
            <a:endParaRPr lang="sv-SE" b="0" u="none" baseline="0" dirty="0"/>
          </a:p>
          <a:p>
            <a:r>
              <a:rPr lang="sv-SE" b="0" u="none" baseline="0" dirty="0"/>
              <a:t>*EXEMPEL ATT TA UPP</a:t>
            </a:r>
          </a:p>
          <a:p>
            <a:pPr marL="628650" lvl="1" indent="-171450">
              <a:buFont typeface="Arial"/>
              <a:buChar char="•"/>
            </a:pPr>
            <a:r>
              <a:rPr lang="sv-SE" sz="1200" kern="1200" dirty="0">
                <a:solidFill>
                  <a:schemeClr val="tx1"/>
                </a:solidFill>
                <a:effectLst/>
                <a:latin typeface="+mn-lt"/>
              </a:rPr>
              <a:t>Om någon gillar </a:t>
            </a:r>
            <a:r>
              <a:rPr lang="sv-SE" sz="1200" b="1" kern="1200" dirty="0">
                <a:solidFill>
                  <a:schemeClr val="tx1"/>
                </a:solidFill>
                <a:effectLst/>
                <a:latin typeface="+mn-lt"/>
              </a:rPr>
              <a:t>TV-spel</a:t>
            </a:r>
            <a:r>
              <a:rPr lang="sv-SE" sz="1200" kern="1200" dirty="0">
                <a:solidFill>
                  <a:schemeClr val="tx1"/>
                </a:solidFill>
                <a:effectLst/>
                <a:latin typeface="+mn-lt"/>
              </a:rPr>
              <a:t> kan den personen använda kodning för att göra egna spel.</a:t>
            </a:r>
            <a:endParaRPr lang="sv-SE" dirty="0">
              <a:effectLst/>
            </a:endParaRPr>
          </a:p>
          <a:p>
            <a:pPr marL="628650" lvl="1" indent="-171450">
              <a:buFont typeface="Arial"/>
              <a:buChar char="•"/>
            </a:pPr>
            <a:r>
              <a:rPr lang="sv-SE" sz="1200" kern="1200" dirty="0">
                <a:solidFill>
                  <a:schemeClr val="tx1"/>
                </a:solidFill>
                <a:effectLst/>
                <a:latin typeface="+mn-lt"/>
              </a:rPr>
              <a:t>Personer som är intresserade av </a:t>
            </a:r>
            <a:r>
              <a:rPr lang="sv-SE" sz="1200" b="1" kern="1200" dirty="0">
                <a:solidFill>
                  <a:schemeClr val="tx1"/>
                </a:solidFill>
                <a:effectLst/>
                <a:latin typeface="+mn-lt"/>
              </a:rPr>
              <a:t>mode </a:t>
            </a:r>
            <a:r>
              <a:rPr lang="sv-SE" sz="1200" kern="1200" dirty="0">
                <a:solidFill>
                  <a:schemeClr val="tx1"/>
                </a:solidFill>
                <a:effectLst/>
                <a:latin typeface="+mn-lt"/>
              </a:rPr>
              <a:t>kan skapa en egen blogg där de kan visa upp sina egna utvalda modetips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v-SE" sz="1200" kern="1200" dirty="0">
                <a:solidFill>
                  <a:schemeClr val="tx1"/>
                </a:solidFill>
                <a:effectLst/>
                <a:latin typeface="+mn-lt"/>
              </a:rPr>
              <a:t>Deltagare som gillar </a:t>
            </a:r>
            <a:r>
              <a:rPr lang="sv-SE" sz="1200" b="1" kern="1200" dirty="0">
                <a:solidFill>
                  <a:schemeClr val="tx1"/>
                </a:solidFill>
                <a:effectLst/>
                <a:latin typeface="+mn-lt"/>
              </a:rPr>
              <a:t>litteratur </a:t>
            </a:r>
            <a:r>
              <a:rPr lang="sv-SE" sz="1200" kern="1200" dirty="0">
                <a:solidFill>
                  <a:schemeClr val="tx1"/>
                </a:solidFill>
                <a:effectLst/>
                <a:latin typeface="+mn-lt"/>
              </a:rPr>
              <a:t>kan bygga en webbplats där de delar med sig av sina lästips för månaden och skriver egna recensioner. </a:t>
            </a:r>
            <a:endParaRPr lang="sv-SE" b="0" u="none" dirty="0"/>
          </a:p>
          <a:p>
            <a:endParaRPr lang="sv-SE" b="1" u="sng" dirty="0"/>
          </a:p>
          <a:p>
            <a:r>
              <a:rPr lang="sv-SE" b="1" u="sng" dirty="0"/>
              <a:t>BILDENS SYFTE:</a:t>
            </a:r>
          </a:p>
          <a:p>
            <a:pPr marL="0" marR="0" indent="0" algn="l" defTabSz="914400" rtl="0" eaLnBrk="1" fontAlgn="auto" latinLnBrk="0" hangingPunct="1">
              <a:lnSpc>
                <a:spcPct val="100000"/>
              </a:lnSpc>
              <a:spcBef>
                <a:spcPts val="0"/>
              </a:spcBef>
              <a:spcAft>
                <a:spcPts val="0"/>
              </a:spcAft>
              <a:buClrTx/>
              <a:buSzTx/>
              <a:buFontTx/>
              <a:buNone/>
              <a:tabLst/>
              <a:defRPr/>
            </a:pPr>
            <a:endParaRPr lang="sv-SE" dirty="0"/>
          </a:p>
          <a:p>
            <a:pPr marL="0" marR="0" indent="0" algn="l" defTabSz="914400" rtl="0" eaLnBrk="1" fontAlgn="auto" latinLnBrk="0" hangingPunct="1">
              <a:lnSpc>
                <a:spcPct val="100000"/>
              </a:lnSpc>
              <a:spcBef>
                <a:spcPts val="0"/>
              </a:spcBef>
              <a:spcAft>
                <a:spcPts val="0"/>
              </a:spcAft>
              <a:buClrTx/>
              <a:buSzTx/>
              <a:buFontTx/>
              <a:buNone/>
              <a:tabLst/>
              <a:defRPr/>
            </a:pPr>
            <a:r>
              <a:rPr lang="sv-SE" dirty="0"/>
              <a:t>Me</a:t>
            </a:r>
            <a:r>
              <a:rPr lang="sv-SE" sz="1200" kern="1200" dirty="0">
                <a:solidFill>
                  <a:schemeClr val="tx1"/>
                </a:solidFill>
                <a:effectLst/>
                <a:latin typeface="+mn-lt"/>
              </a:rPr>
              <a:t>d tanke på hur viktig social förmåga är i den här åldern är det viktigt att förmedla att kodning kan tillämpas i </a:t>
            </a:r>
            <a:r>
              <a:rPr lang="sv-SE" sz="1200" i="1" kern="1200" dirty="0">
                <a:solidFill>
                  <a:schemeClr val="tx1"/>
                </a:solidFill>
                <a:effectLst/>
                <a:latin typeface="+mn-lt"/>
              </a:rPr>
              <a:t>alla</a:t>
            </a:r>
            <a:r>
              <a:rPr lang="sv-SE" sz="1200" kern="1200" dirty="0">
                <a:solidFill>
                  <a:schemeClr val="tx1"/>
                </a:solidFill>
                <a:effectLst/>
                <a:latin typeface="+mn-lt"/>
              </a:rPr>
              <a:t> delar av livet och att det inte är en avvikelse från normen. </a:t>
            </a:r>
            <a:endParaRPr lang="sv-SE" b="1" u="sng" dirty="0"/>
          </a:p>
          <a:p>
            <a:endParaRPr lang="sv-SE" b="1" dirty="0"/>
          </a:p>
          <a:p>
            <a:r>
              <a:rPr lang="sv-SE" b="1" u="sng" dirty="0"/>
              <a:t>ANVISNINGAR FÖR BILDEN:</a:t>
            </a:r>
          </a:p>
          <a:p>
            <a:endParaRPr lang="sv-S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I den här bilden visar vi ett tomtebloss för att betona ”gnistan” när man förstår någonting nytt.</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Om den här bilden ska bytas ut ska du se till att den nya bilden uppfyller följande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v-SE" sz="1200" kern="1200" dirty="0">
                <a:solidFill>
                  <a:schemeClr val="tx1"/>
                </a:solidFill>
                <a:effectLst/>
                <a:latin typeface="+mn-lt"/>
              </a:rPr>
              <a:t>En bild eller .gif-fil som representerar att börja på något nytt eller att vidga sina vyer.</a:t>
            </a:r>
            <a:endParaRPr lang="sv-S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sv-SE"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sv-SE"/>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b="0" u="none" dirty="0"/>
              <a:t>”Vi kommer att börja alldeles strax och jag vill att du ska tänka på allt som vi talat om medan du spelar, och fundera på hur du kan använda kodning i vardagen.”</a:t>
            </a:r>
          </a:p>
          <a:p>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BILDENS SYFTE:</a:t>
            </a:r>
          </a:p>
          <a:p>
            <a:endParaRPr lang="sv-SE" b="1" u="sng" dirty="0"/>
          </a:p>
          <a:p>
            <a:r>
              <a:rPr lang="sv-SE" b="0" u="none" dirty="0"/>
              <a:t>Att se till att eleverna tänker på allt som de sett under presentationen medan de deltar i Hour of Code</a:t>
            </a:r>
            <a:r>
              <a:rPr lang="sv-SE" b="0" u="none" baseline="30000" dirty="0"/>
              <a:t>TM</a:t>
            </a:r>
            <a:r>
              <a:rPr lang="sv-SE" b="0" u="none" dirty="0"/>
              <a:t>. </a:t>
            </a:r>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I den här bilden har vi tagit med en fotograf, för att återigen betona att kodning kan vara användbart inom många olika intresseområden.</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Om den här bilden ska bytas ut ska du se till att den nya bilden uppfyller följande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v-SE" sz="1200" kern="1200" dirty="0">
                <a:solidFill>
                  <a:schemeClr val="tx1"/>
                </a:solidFill>
                <a:effectLst/>
                <a:latin typeface="+mn-lt"/>
              </a:rPr>
              <a:t>En bild eller .gif-fil på något som inte normalt associeras med kodning.</a:t>
            </a:r>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sv-SE"/>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endParaRPr lang="sv-SE" b="1" u="sng" dirty="0"/>
          </a:p>
          <a:p>
            <a:r>
              <a:rPr lang="sv-SE" b="0" u="none" dirty="0"/>
              <a:t>”OK, då kör vi igång!”</a:t>
            </a:r>
          </a:p>
          <a:p>
            <a:endParaRPr lang="sv-SE" b="1" u="sng" dirty="0"/>
          </a:p>
          <a:p>
            <a:r>
              <a:rPr lang="sv-SE" b="1" u="sng" dirty="0"/>
              <a:t>BILDENS SYFTE:</a:t>
            </a:r>
          </a:p>
          <a:p>
            <a:endParaRPr lang="sv-SE" b="0" u="none" dirty="0"/>
          </a:p>
          <a:p>
            <a:r>
              <a:rPr lang="sv-SE" b="0" u="none" dirty="0"/>
              <a:t>Att presentera Hour of Code</a:t>
            </a:r>
            <a:r>
              <a:rPr lang="sv-SE" b="0" u="none" baseline="30000" dirty="0"/>
              <a:t>TM</a:t>
            </a:r>
            <a:r>
              <a:rPr lang="sv-SE" b="0" u="none" dirty="0"/>
              <a:t>.</a:t>
            </a:r>
            <a:endParaRPr lang="sv-SE" b="1" dirty="0"/>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endParaRPr lang="sv-SE" dirty="0"/>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Om den här bilden ska bytas ut ska du se till att den nya bilden uppfyller följande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v-SE" sz="1200" kern="1200" dirty="0">
                <a:solidFill>
                  <a:schemeClr val="tx1"/>
                </a:solidFill>
                <a:effectLst/>
                <a:latin typeface="+mn-lt"/>
              </a:rPr>
              <a:t>En bild eller en .gif-bild på unga personer som är märkbart uppspelta.</a:t>
            </a:r>
            <a:endParaRPr lang="sv-SE"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sv-SE"/>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endParaRPr lang="sv-SE"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0" u="none" dirty="0"/>
              <a:t>”Är du redo att börja koda? Nu kör vi igång! ”Under dagens </a:t>
            </a:r>
            <a:r>
              <a:rPr lang="sv-SE" sz="1200" dirty="0">
                <a:solidFill>
                  <a:schemeClr val="bg1"/>
                </a:solidFill>
                <a:latin typeface="Segoe UI Light" panose="020B0502040204020203" pitchFamily="34" charset="0"/>
              </a:rPr>
              <a:t>Hour of Code</a:t>
            </a:r>
            <a:r>
              <a:rPr lang="sv-SE" b="0" u="none" baseline="30000" dirty="0"/>
              <a:t>TM</a:t>
            </a:r>
            <a:r>
              <a:rPr lang="sv-SE" b="0" u="none" baseline="0" dirty="0"/>
              <a:t>, ska vi lära oss med ett</a:t>
            </a:r>
            <a:r>
              <a:rPr lang="sv-SE" sz="1200" kern="1200" dirty="0">
                <a:solidFill>
                  <a:schemeClr val="tx1"/>
                </a:solidFill>
                <a:effectLst/>
                <a:latin typeface="+mn-lt"/>
              </a:rPr>
              <a:t> Minecraft-inspirerat självstudiespel</a:t>
            </a:r>
            <a:r>
              <a:rPr lang="sv-SE" b="0" u="none" baseline="0" dirty="0"/>
              <a:t>! I </a:t>
            </a:r>
            <a:r>
              <a:rPr lang="sv-SE" sz="1200" kern="1200" dirty="0">
                <a:solidFill>
                  <a:schemeClr val="tx1"/>
                </a:solidFill>
                <a:effectLst/>
                <a:latin typeface="+mn-lt"/>
              </a:rPr>
              <a:t>självstudien används figurer och begrepp från spelet Minecraft, men själva spelet ingår inte i materialet.</a:t>
            </a:r>
            <a:r>
              <a:rPr lang="sv-SE" dirty="0"/>
              <a:t> </a:t>
            </a:r>
            <a:r>
              <a:rPr lang="sv-SE" sz="1200" kern="1200" dirty="0">
                <a:solidFill>
                  <a:schemeClr val="tx1"/>
                </a:solidFill>
                <a:effectLst/>
                <a:latin typeface="+mn-lt"/>
              </a:rPr>
              <a:t>I Minecraft Hour of Code</a:t>
            </a:r>
            <a:r>
              <a:rPr lang="sv-SE" b="0" u="none" baseline="30000" dirty="0"/>
              <a:t>TM</a:t>
            </a:r>
            <a:r>
              <a:rPr lang="sv-SE" sz="1200" kern="1200" dirty="0">
                <a:solidFill>
                  <a:schemeClr val="tx1"/>
                </a:solidFill>
                <a:effectLst/>
                <a:latin typeface="+mn-lt"/>
              </a:rPr>
              <a:t>-självstudien, får du träffa "Agenten” och får lära dig att använda kodningstekniker som loopar, felsökning och funktioner för att skapa dina egna lösningar till pussel och sedan se hur agenten utför dina kommandon.”</a:t>
            </a:r>
            <a:endParaRPr lang="sv-SE" sz="1200" b="0" baseline="0" dirty="0"/>
          </a:p>
          <a:p>
            <a:endParaRPr lang="sv-SE" b="0" u="none" dirty="0"/>
          </a:p>
          <a:p>
            <a:endParaRPr lang="sv-SE" b="0" u="none" dirty="0"/>
          </a:p>
          <a:p>
            <a:endParaRPr lang="sv-SE" b="1" u="sng" dirty="0"/>
          </a:p>
          <a:p>
            <a:r>
              <a:rPr lang="sv-SE" b="1" u="sng" dirty="0"/>
              <a:t>BILDENS SYFTE: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0" u="none" dirty="0"/>
              <a:t>Att introducera </a:t>
            </a:r>
            <a:r>
              <a:rPr lang="sv-SE" sz="1200" dirty="0">
                <a:solidFill>
                  <a:schemeClr val="bg1"/>
                </a:solidFill>
                <a:latin typeface="Segoe UI Light" panose="020B0502040204020203" pitchFamily="34" charset="0"/>
              </a:rPr>
              <a:t>Hour of Code</a:t>
            </a:r>
            <a:r>
              <a:rPr lang="sv-SE" b="0" u="none" baseline="30000" dirty="0"/>
              <a:t>TM</a:t>
            </a:r>
            <a:endParaRPr lang="sv-SE" sz="1200" dirty="0">
              <a:solidFill>
                <a:schemeClr val="bg1"/>
              </a:solidFill>
              <a:latin typeface="Segoe UI Light" panose="020B0502040204020203" pitchFamily="34" charset="0"/>
            </a:endParaRPr>
          </a:p>
          <a:p>
            <a:endParaRPr lang="sv-SE" b="1"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1" u="sng" dirty="0"/>
              <a:t>ANTECKNING TILL LEDAREN:</a:t>
            </a:r>
          </a:p>
          <a:p>
            <a:pPr>
              <a:defRPr/>
            </a:pPr>
            <a:r>
              <a:rPr lang="sv-SE" b="0" dirty="0"/>
              <a:t>Det finns mer än en Minecraft-självstudie. </a:t>
            </a:r>
            <a:r>
              <a:rPr lang="sv-SE" dirty="0"/>
              <a:t>Starta med det här årets självstudie och använd dig av de andra självstudierna om de blir klara tidigt.</a:t>
            </a:r>
            <a:r>
              <a:rPr lang="sv-SE" b="0" dirty="0"/>
              <a:t> </a:t>
            </a:r>
            <a:r>
              <a:rPr lang="sv-SE" dirty="0"/>
              <a:t>Varje självstudie lär ut olika koncept så det är en jättebra idé att göra alla självstudierna! </a:t>
            </a:r>
            <a:endParaRPr lang="sv-SE" b="0" dirty="0"/>
          </a:p>
          <a:p>
            <a:endParaRPr lang="sv-SE" sz="1200" b="1" u="sng" kern="1200" baseline="0" dirty="0">
              <a:solidFill>
                <a:schemeClr val="tx1"/>
              </a:solidFill>
              <a:effectLst/>
              <a:latin typeface="+mn-lt"/>
              <a:ea typeface="+mn-ea"/>
              <a:cs typeface="+mn-cs"/>
            </a:endParaRPr>
          </a:p>
          <a:p>
            <a:r>
              <a:rPr lang="sv-SE" sz="1200" kern="1200" dirty="0">
                <a:solidFill>
                  <a:schemeClr val="tx1"/>
                </a:solidFill>
                <a:effectLst/>
                <a:latin typeface="+mn-lt"/>
              </a:rPr>
              <a:t>Om inte alla deltagare kan få en egen dator kan du pröva att para ihop dem med varandra. Låt dem turas om i de olika stegen av lektionerna så att de både får tillfälle att jobba aktivt och observera. Vi rekommenderar att de jobbar själva med pusslen.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sv-SE" sz="1200" kern="1200" dirty="0">
                <a:solidFill>
                  <a:schemeClr val="tx1"/>
                </a:solidFill>
                <a:effectLst/>
                <a:latin typeface="+mn-lt"/>
              </a:rPr>
              <a:t>Efter femton minuter kan du gratulera gruppen för deras framsteg och för den kod de skrivit.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sv-SE" sz="1200" b="0" u="none" kern="1200" dirty="0">
                <a:solidFill>
                  <a:schemeClr val="tx1"/>
                </a:solidFill>
                <a:effectLst/>
                <a:latin typeface="+mn-lt"/>
              </a:rPr>
              <a:t>Deltagare som gör klart självstudien och/eller är mer avancerade kan du låta spela igenom självstudien på </a:t>
            </a:r>
            <a:r>
              <a:rPr lang="sv-SE" sz="1200" b="1" u="none" kern="1200" dirty="0">
                <a:solidFill>
                  <a:schemeClr val="tx1"/>
                </a:solidFill>
                <a:effectLst/>
                <a:latin typeface="+mn-lt"/>
              </a:rPr>
              <a:t>Diamond Path </a:t>
            </a:r>
            <a:r>
              <a:rPr lang="sv-SE" sz="1200" b="0" u="none" kern="1200" dirty="0">
                <a:solidFill>
                  <a:schemeClr val="tx1"/>
                </a:solidFill>
                <a:effectLst/>
                <a:latin typeface="+mn-lt"/>
              </a:rPr>
              <a:t>– som innehåller ytterligare kodningsutmaningar som de måste slutföra för att hämta diamanten på nivån.</a:t>
            </a:r>
            <a:endParaRPr lang="sv-SE"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v-SE"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v-SE" b="0" dirty="0"/>
          </a:p>
          <a:p>
            <a:r>
              <a:rPr lang="sv-SE"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sv-SE"/>
          </a:p>
        </p:txBody>
      </p:sp>
    </p:spTree>
    <p:extLst>
      <p:ext uri="{BB962C8B-B14F-4D97-AF65-F5344CB8AC3E}">
        <p14:creationId xmlns:p14="http://schemas.microsoft.com/office/powerpoint/2010/main" val="663819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b="0" dirty="0"/>
              <a:t>”Du kanske redan vet att kodning är det som används för att ge instruktioner till teknik. Datorer förstår inte svenska, så vi måste ge dem kommandon på ett språk som de begriper. Det språket är kod! </a:t>
            </a:r>
            <a:r>
              <a:rPr lang="sv-SE" dirty="0"/>
              <a:t>Det ni kanske inte vet är att det inte bara är programmerare och teknikexperter som kodar. Kodning är en grym kunskap som</a:t>
            </a:r>
            <a:r>
              <a:rPr lang="sv-SE" b="0" baseline="0" dirty="0"/>
              <a:t> </a:t>
            </a:r>
            <a:r>
              <a:rPr lang="sv-SE" b="0" i="1" baseline="0" dirty="0"/>
              <a:t>vem som helst </a:t>
            </a:r>
            <a:r>
              <a:rPr lang="sv-SE" b="0" i="0" baseline="0" dirty="0"/>
              <a:t>kan lära sig!”</a:t>
            </a:r>
            <a:r>
              <a:rPr lang="sv-SE" dirty="0"/>
              <a:t> </a:t>
            </a:r>
            <a:endParaRPr lang="sv-SE" b="0" i="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ANTECKNING TILL LEDAREN:</a:t>
            </a:r>
          </a:p>
          <a:p>
            <a:pPr marL="0" marR="0" indent="0" algn="l" defTabSz="914400" rtl="0" eaLnBrk="1" fontAlgn="auto" latinLnBrk="0" hangingPunct="1">
              <a:lnSpc>
                <a:spcPct val="100000"/>
              </a:lnSpc>
              <a:spcBef>
                <a:spcPts val="0"/>
              </a:spcBef>
              <a:spcAft>
                <a:spcPts val="0"/>
              </a:spcAft>
              <a:buClrTx/>
              <a:buSzTx/>
              <a:buFontTx/>
              <a:buNone/>
              <a:tabLst/>
              <a:defRPr/>
            </a:pPr>
            <a:r>
              <a:rPr lang="sv-SE" b="0" u="none" baseline="0" dirty="0"/>
              <a:t>Videon spelas upp automatiskt när du går vidare till nästa bild. </a:t>
            </a:r>
            <a:endParaRPr lang="sv-SE" b="1" u="sng" dirty="0"/>
          </a:p>
          <a:p>
            <a:endParaRPr lang="sv-SE" b="1" u="sng" dirty="0"/>
          </a:p>
          <a:p>
            <a:r>
              <a:rPr lang="sv-SE" b="1" u="sng" dirty="0"/>
              <a:t>BILDENS SYFTE:</a:t>
            </a:r>
            <a:r>
              <a:rPr lang="sv-SE" dirty="0"/>
              <a:t> </a:t>
            </a:r>
          </a:p>
          <a:p>
            <a:endParaRPr lang="sv-SE" b="1" u="none" dirty="0"/>
          </a:p>
          <a:p>
            <a:r>
              <a:rPr lang="sv-SE" b="0" u="none" dirty="0"/>
              <a:t>Följande avsnitt har som syfte att förändra de felaktiga föreställningar om kodning som är vanliga hos många unga. </a:t>
            </a:r>
            <a:endParaRPr lang="sv-SE" b="1" u="sng" dirty="0"/>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r>
              <a:rPr lang="sv-SE" dirty="0"/>
              <a:t>Det här är en bild av ”den binära koden för Hej världen” upprepad åtta gånger.</a:t>
            </a: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sv-SE"/>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endParaRPr lang="sv-SE" b="0" u="none" dirty="0"/>
          </a:p>
          <a:p>
            <a:r>
              <a:rPr lang="sv-SE" b="0" u="none" dirty="0"/>
              <a:t>”Gå nu till </a:t>
            </a:r>
            <a:r>
              <a:rPr lang="sv-SE" sz="1200" b="0" u="none" dirty="0">
                <a:solidFill>
                  <a:schemeClr val="bg1"/>
                </a:solidFill>
                <a:latin typeface="Segoe Pro Light" charset="0"/>
              </a:rPr>
              <a:t>code.org</a:t>
            </a:r>
            <a:r>
              <a:rPr lang="sv-SE" sz="1200" dirty="0">
                <a:solidFill>
                  <a:schemeClr val="bg1"/>
                </a:solidFill>
                <a:latin typeface="Segoe Pro Light" charset="0"/>
              </a:rPr>
              <a:t>/Minecraft</a:t>
            </a:r>
            <a:r>
              <a:rPr lang="sv-SE" dirty="0"/>
              <a:t> </a:t>
            </a:r>
            <a:r>
              <a:rPr lang="sv-SE" b="0" u="none" baseline="0" dirty="0"/>
              <a:t>för att hitta självstudien ”</a:t>
            </a:r>
            <a:r>
              <a:rPr lang="sv-SE" sz="1200" kern="1200" dirty="0">
                <a:solidFill>
                  <a:schemeClr val="tx1"/>
                </a:solidFill>
                <a:effectLst/>
                <a:latin typeface="+mn-lt"/>
              </a:rPr>
              <a:t>Minecraft Hour of Code</a:t>
            </a:r>
            <a:r>
              <a:rPr lang="sv-SE" b="0" u="none" baseline="30000" dirty="0"/>
              <a:t>TM</a:t>
            </a:r>
            <a:r>
              <a:rPr lang="sv-SE" sz="1200" kern="1200" dirty="0">
                <a:solidFill>
                  <a:schemeClr val="tx1"/>
                </a:solidFill>
                <a:effectLst/>
                <a:latin typeface="+mn-lt"/>
              </a:rPr>
              <a:t> Hero’s Journey” </a:t>
            </a:r>
            <a:r>
              <a:rPr lang="sv-SE" b="0" u="none" baseline="0" dirty="0"/>
              <a:t>och SÄTT IGÅNG! ”</a:t>
            </a:r>
            <a:endParaRPr lang="sv-SE" b="1" u="sng" dirty="0"/>
          </a:p>
          <a:p>
            <a:endParaRPr lang="sv-SE"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1" u="sng" dirty="0"/>
              <a:t>BILDENS SYFTE:</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Att ge deltagarna tid att öppna självstudien.</a:t>
            </a:r>
          </a:p>
          <a:p>
            <a:pPr marL="0" marR="0" indent="0" algn="l" defTabSz="914400" rtl="0" eaLnBrk="1" fontAlgn="auto" latinLnBrk="0" hangingPunct="1">
              <a:lnSpc>
                <a:spcPct val="100000"/>
              </a:lnSpc>
              <a:spcBef>
                <a:spcPts val="0"/>
              </a:spcBef>
              <a:spcAft>
                <a:spcPts val="0"/>
              </a:spcAft>
              <a:buClrTx/>
              <a:buSzTx/>
              <a:buFontTx/>
              <a:buNone/>
              <a:tabLst/>
              <a:defRPr/>
            </a:pPr>
            <a:endParaRPr lang="sv-SE"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baseline="0" dirty="0"/>
              <a:t>KOMMENTAR TILL LEDAREN:</a:t>
            </a:r>
          </a:p>
          <a:p>
            <a:pPr marL="628650" lvl="1" indent="-171450">
              <a:buFont typeface="Arial"/>
              <a:buChar char="•"/>
            </a:pPr>
            <a:r>
              <a:rPr lang="sv-SE" dirty="0"/>
              <a:t>Visa den här bilden under självstudiens gång, och gå vidare till nästa bild </a:t>
            </a:r>
            <a:r>
              <a:rPr lang="sv-SE" i="1" baseline="0" dirty="0"/>
              <a:t>först</a:t>
            </a:r>
            <a:r>
              <a:rPr lang="sv-SE" dirty="0"/>
              <a:t> när gruppen närmar sig slutet av självstudien</a:t>
            </a:r>
          </a:p>
          <a:p>
            <a:pPr marL="628650" lvl="1" indent="-171450">
              <a:buFont typeface="Arial"/>
              <a:buChar char="•"/>
            </a:pPr>
            <a:r>
              <a:rPr lang="sv-SE" sz="1200" kern="1200" dirty="0">
                <a:solidFill>
                  <a:schemeClr val="tx1"/>
                </a:solidFill>
                <a:effectLst/>
                <a:latin typeface="+mn-lt"/>
              </a:rPr>
              <a:t>Om deltagarna loggar in på självstudien sparas deras framsteg i nivåerna och de kan återvända till en nivå om de inte gör färdigt den.</a:t>
            </a:r>
            <a:r>
              <a:rPr lang="sv-SE" dirty="0"/>
              <a:t>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v-SE" sz="1200" kern="1200" dirty="0">
                <a:solidFill>
                  <a:schemeClr val="tx1"/>
                </a:solidFill>
                <a:effectLst/>
                <a:latin typeface="+mn-lt"/>
              </a:rPr>
              <a:t>Eftersom deltagarna spelar fritt och då kan skapa vad de vill, bör du vara medveten om riskerna med barn och ungdomar och användargenererat innehåll.</a:t>
            </a:r>
            <a:endParaRPr lang="sv-SE"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v-SE" baseline="0" dirty="0"/>
          </a:p>
          <a:p>
            <a:pPr marL="0" lvl="0" indent="0">
              <a:buFont typeface="Arial"/>
              <a:buNone/>
            </a:pPr>
            <a:r>
              <a:rPr lang="sv-SE" b="1" u="sng" baseline="0" dirty="0"/>
              <a:t>OM DU HAR BEGRÄNSAT MED TID:</a:t>
            </a:r>
          </a:p>
          <a:p>
            <a:pPr marL="628650" lvl="1" indent="-171450">
              <a:buFont typeface="Arial"/>
              <a:buChar char="•"/>
            </a:pPr>
            <a:r>
              <a:rPr lang="sv-SE" sz="1200" kern="1200" dirty="0">
                <a:solidFill>
                  <a:schemeClr val="tx1"/>
                </a:solidFill>
                <a:effectLst/>
                <a:latin typeface="+mn-lt"/>
              </a:rPr>
              <a:t>Slutför så många pussel du kan. Tech savvy kids may complete them all in 50-60 minutes.</a:t>
            </a:r>
          </a:p>
          <a:p>
            <a:pPr marL="628650" lvl="1" indent="-171450">
              <a:buFont typeface="Arial"/>
              <a:buChar char="•"/>
            </a:pPr>
            <a:r>
              <a:rPr lang="sv-SE" sz="1200" kern="1200" dirty="0">
                <a:solidFill>
                  <a:schemeClr val="tx1"/>
                </a:solidFill>
                <a:effectLst/>
                <a:latin typeface="+mn-lt"/>
              </a:rPr>
              <a:t>Gratulera eleverna för vad de har åstadkommit och berätta att de kan koda mer hemifrån.</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1" u="sng" baseline="0" dirty="0"/>
              <a:t>OM DU HAR TID ÖVER:</a:t>
            </a:r>
          </a:p>
          <a:p>
            <a:pPr marL="628650" lvl="1" indent="-171450">
              <a:buFont typeface="Arial" panose="020B0604020202020204" pitchFamily="34" charset="0"/>
              <a:buChar char="•"/>
            </a:pPr>
            <a:r>
              <a:rPr lang="sv-SE" sz="1200" kern="1200" dirty="0">
                <a:solidFill>
                  <a:schemeClr val="tx1"/>
                </a:solidFill>
                <a:effectLst/>
                <a:latin typeface="+mn-lt"/>
              </a:rPr>
              <a:t>Låt eleverna fortsätta med skapandet i det sista pusslet för ytterligare timmar med spelbarhet. </a:t>
            </a:r>
          </a:p>
          <a:p>
            <a:pPr marL="628650" lvl="1" indent="-171450">
              <a:buFont typeface="Arial" panose="020B0604020202020204" pitchFamily="34" charset="0"/>
              <a:buChar char="•"/>
            </a:pPr>
            <a:r>
              <a:rPr lang="sv-SE" sz="1200" kern="1200" dirty="0">
                <a:solidFill>
                  <a:schemeClr val="tx1"/>
                </a:solidFill>
                <a:effectLst/>
                <a:latin typeface="+mn-lt"/>
              </a:rPr>
              <a:t>Instruera eleverna att gå tillbaka och gå igenom samtliga uppgifter, och utmana dem att hitta andra lösningar på uppgifterna. Det här lyfter fram roliga och intressanta möjligheter till repetition och experimenterande.</a:t>
            </a:r>
            <a:endParaRPr lang="sv-SE"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sv-SE" sz="1200" b="0" u="none" kern="1200" dirty="0">
                <a:solidFill>
                  <a:schemeClr val="tx1"/>
                </a:solidFill>
                <a:effectLst/>
                <a:latin typeface="+mn-lt"/>
              </a:rPr>
              <a:t>Låt eleverna spela igenom ”Minecraft Hour of Code</a:t>
            </a:r>
            <a:r>
              <a:rPr lang="sv-SE" b="0" u="none" baseline="30000" dirty="0"/>
              <a:t>TM</a:t>
            </a:r>
            <a:r>
              <a:rPr lang="sv-SE" sz="1200" b="0" u="none" kern="1200" dirty="0">
                <a:solidFill>
                  <a:schemeClr val="tx1"/>
                </a:solidFill>
                <a:effectLst/>
                <a:latin typeface="+mn-lt"/>
              </a:rPr>
              <a:t> Adventurer” och/eller ”Minecraft Hour of Code</a:t>
            </a:r>
            <a:r>
              <a:rPr lang="sv-SE" b="0" u="none" baseline="30000" dirty="0"/>
              <a:t>TM</a:t>
            </a:r>
            <a:r>
              <a:rPr lang="sv-SE" sz="1200" b="0" u="none" kern="1200" dirty="0">
                <a:solidFill>
                  <a:schemeClr val="tx1"/>
                </a:solidFill>
                <a:effectLst/>
                <a:latin typeface="+mn-lt"/>
              </a:rPr>
              <a:t> Designer”.</a:t>
            </a:r>
            <a:endParaRPr lang="sv-SE" b="0" u="none" dirty="0"/>
          </a:p>
          <a:p>
            <a:endParaRPr lang="sv-SE" b="1" dirty="0"/>
          </a:p>
          <a:p>
            <a:pPr marL="0" indent="0">
              <a:buFont typeface="Arial"/>
              <a:buNone/>
            </a:pPr>
            <a:endParaRPr lang="sv-SE" dirty="0"/>
          </a:p>
          <a:p>
            <a:pPr marL="0" indent="0">
              <a:buFont typeface="Arial"/>
              <a:buNone/>
            </a:pPr>
            <a:endParaRPr lang="sv-SE" dirty="0"/>
          </a:p>
          <a:p>
            <a:pPr marL="0" indent="0">
              <a:buFont typeface="Arial"/>
              <a:buNone/>
            </a:pPr>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sv-SE"/>
          </a:p>
        </p:txBody>
      </p:sp>
    </p:spTree>
    <p:extLst>
      <p:ext uri="{BB962C8B-B14F-4D97-AF65-F5344CB8AC3E}">
        <p14:creationId xmlns:p14="http://schemas.microsoft.com/office/powerpoint/2010/main" val="3219217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b="0" u="none" dirty="0"/>
              <a:t>”OK, allihop! Nu har ni bara några minuter kvar att slutföra självstudien!”</a:t>
            </a:r>
          </a:p>
          <a:p>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BILDENS SYFTE:</a:t>
            </a:r>
            <a:endParaRPr lang="sv-SE"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r>
              <a:rPr lang="sv-SE" b="0" u="none" dirty="0"/>
              <a:t>Att meddela deltagarna om att tiden nästan är ute och att självstudien snart är slut.</a:t>
            </a:r>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I den här bilden har vi tagit med en .gif-bild i en lejonkostym.</a:t>
            </a:r>
            <a:r>
              <a:rPr lang="sv-SE" dirty="0"/>
              <a:t> </a:t>
            </a:r>
            <a:r>
              <a:rPr lang="sv-SE" sz="1200" i="0" kern="1200" baseline="0" dirty="0">
                <a:solidFill>
                  <a:schemeClr val="tx1"/>
                </a:solidFill>
                <a:effectLst/>
                <a:latin typeface="+mn-lt"/>
              </a:rPr>
              <a:t>Det är viktigt att ta med roligt och spännande innehåll så att publiken blir engagerad i upplevelsen.</a:t>
            </a:r>
            <a:endParaRPr lang="sv-S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Om den här bilden ska bytas ut ska du se till att den nya bilden uppfyller följande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v-SE" sz="1200" kern="1200" dirty="0">
                <a:solidFill>
                  <a:schemeClr val="tx1"/>
                </a:solidFill>
                <a:effectLst/>
                <a:latin typeface="+mn-lt"/>
              </a:rPr>
              <a:t>En rolig bild eller .gif-fil på något som visar att självstudien nästan är slut</a:t>
            </a:r>
            <a:endParaRPr lang="sv-SE"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sv-SE"/>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endParaRPr lang="sv-SE" b="1" u="sng" dirty="0"/>
          </a:p>
          <a:p>
            <a:r>
              <a:rPr lang="sv-SE" b="0" u="none" baseline="0" dirty="0"/>
              <a:t>”Om vi går tillbaka till det vi pratade om tidigare. Har dina tankar om vad kodning är förändrats?”</a:t>
            </a:r>
          </a:p>
          <a:p>
            <a:pPr marL="628650" lvl="1" indent="-171450">
              <a:buFont typeface="Arial"/>
              <a:buChar char="•"/>
            </a:pPr>
            <a:r>
              <a:rPr lang="sv-SE" dirty="0"/>
              <a:t>Hur skulle du svara på frågan "Vad är kod?” om din familj eller en vän frågade?</a:t>
            </a:r>
          </a:p>
          <a:p>
            <a:pPr marL="628650" lvl="1" indent="-171450">
              <a:buFont typeface="Arial"/>
              <a:buChar char="•"/>
            </a:pPr>
            <a:r>
              <a:rPr lang="sv-SE" dirty="0"/>
              <a:t>Vad har du lärt dig?</a:t>
            </a:r>
          </a:p>
          <a:p>
            <a:pPr marL="628650" lvl="1" indent="-171450">
              <a:buFont typeface="Arial"/>
              <a:buChar char="•"/>
            </a:pPr>
            <a:r>
              <a:rPr lang="sv-SE" dirty="0"/>
              <a:t>Vad var svårast för dig? Vad gjorde du när du fastnade med något? Varför är det så viktigt? [uppmuntrar att inte ge upp]</a:t>
            </a:r>
          </a:p>
          <a:p>
            <a:pPr marL="628650" lvl="1" indent="-171450">
              <a:buFont typeface="Arial"/>
              <a:buChar char="•"/>
            </a:pPr>
            <a:r>
              <a:rPr lang="sv-SE" dirty="0"/>
              <a:t>Hur är kodning kreativt? [koppla samman kodning med andra sätt att vara kreativa på som att sjunga, dansa, bygga.]</a:t>
            </a:r>
          </a:p>
          <a:p>
            <a:pPr marL="628650" lvl="1" indent="-171450">
              <a:buFont typeface="Arial"/>
              <a:buChar char="•"/>
            </a:pPr>
            <a:r>
              <a:rPr lang="sv-SE" dirty="0"/>
              <a:t>Vem är kodning till för? [jobba med att komma bort från myter som pojkar, de som är bra på matte, osv.]</a:t>
            </a:r>
          </a:p>
          <a:p>
            <a:endParaRPr lang="sv-SE" b="1" u="sng" dirty="0"/>
          </a:p>
          <a:p>
            <a:r>
              <a:rPr lang="sv-SE" b="1" u="sng" dirty="0"/>
              <a:t>BILDENS SYFTE:</a:t>
            </a:r>
          </a:p>
          <a:p>
            <a:endParaRPr lang="sv-SE" b="1" dirty="0"/>
          </a:p>
          <a:p>
            <a:r>
              <a:rPr lang="sv-SE" b="0" dirty="0"/>
              <a:t>Att återgå till den inledande frågan och se hur deltagarnas fördomar om kodning har ändrats.</a:t>
            </a:r>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endParaRPr lang="sv-SE" dirty="0">
              <a:effectLst/>
            </a:endParaRPr>
          </a:p>
          <a:p>
            <a:r>
              <a:rPr lang="sv-SE" dirty="0">
                <a:effectLst/>
              </a:rPr>
              <a:t>Inga</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sv-SE"/>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r>
              <a:rPr lang="sv-SE" b="0" u="none" dirty="0"/>
              <a:t>”Vad tror du att du skulle kunna skapa med kodning?</a:t>
            </a:r>
            <a:r>
              <a:rPr lang="sv-SE"/>
              <a:t> </a:t>
            </a:r>
            <a:r>
              <a:rPr lang="sv-SE" sz="1200" kern="1200" dirty="0">
                <a:solidFill>
                  <a:schemeClr val="tx1"/>
                </a:solidFill>
                <a:effectLst/>
                <a:latin typeface="+mn-lt"/>
              </a:rPr>
              <a:t>Kodning kan användas för allt som är viktigt för dig.” </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rPr>
              <a:t>*EXEMPEL ATT TA UPP</a:t>
            </a:r>
            <a:endParaRPr lang="sv-SE" dirty="0"/>
          </a:p>
          <a:p>
            <a:pPr marL="628650" lvl="1" indent="-171450">
              <a:buFont typeface="Arial"/>
              <a:buChar char="•"/>
            </a:pPr>
            <a:r>
              <a:rPr lang="sv-SE" sz="1200" kern="1200" dirty="0">
                <a:solidFill>
                  <a:schemeClr val="tx1"/>
                </a:solidFill>
                <a:effectLst/>
                <a:latin typeface="+mn-lt"/>
              </a:rPr>
              <a:t>Om du är engagerad i </a:t>
            </a:r>
            <a:r>
              <a:rPr lang="sv-SE" sz="1200" b="1" kern="1200" dirty="0">
                <a:solidFill>
                  <a:schemeClr val="tx1"/>
                </a:solidFill>
                <a:effectLst/>
                <a:latin typeface="+mn-lt"/>
              </a:rPr>
              <a:t>frivilligarbete</a:t>
            </a:r>
            <a:r>
              <a:rPr lang="sv-SE" sz="1200" kern="1200" dirty="0">
                <a:solidFill>
                  <a:schemeClr val="tx1"/>
                </a:solidFill>
                <a:effectLst/>
                <a:latin typeface="+mn-lt"/>
              </a:rPr>
              <a:t>, kan du skapa en webbplats och rekrytera vänner och andra att också anmäla sig som frivilliga.</a:t>
            </a:r>
            <a:endParaRPr lang="sv-SE" dirty="0">
              <a:effectLst/>
            </a:endParaRPr>
          </a:p>
          <a:p>
            <a:pPr marL="628650" lvl="1" indent="-171450">
              <a:buFont typeface="Arial"/>
              <a:buChar char="•"/>
            </a:pPr>
            <a:r>
              <a:rPr lang="sv-SE" sz="1200" kern="1200" dirty="0">
                <a:solidFill>
                  <a:schemeClr val="tx1"/>
                </a:solidFill>
                <a:effectLst/>
                <a:latin typeface="+mn-lt"/>
              </a:rPr>
              <a:t>Om du gillar </a:t>
            </a:r>
            <a:r>
              <a:rPr lang="sv-SE" sz="1200" b="1" kern="1200" dirty="0">
                <a:solidFill>
                  <a:schemeClr val="tx1"/>
                </a:solidFill>
                <a:effectLst/>
                <a:latin typeface="+mn-lt"/>
              </a:rPr>
              <a:t>sport</a:t>
            </a:r>
            <a:r>
              <a:rPr lang="sv-SE" sz="1200" kern="1200" dirty="0">
                <a:solidFill>
                  <a:schemeClr val="tx1"/>
                </a:solidFill>
                <a:effectLst/>
                <a:latin typeface="+mn-lt"/>
              </a:rPr>
              <a:t> kan du skapa en app som visar statistik över ditt favoritlag.</a:t>
            </a:r>
            <a:endParaRPr lang="sv-SE" dirty="0">
              <a:effectLst/>
            </a:endParaRPr>
          </a:p>
          <a:p>
            <a:pPr marL="628650" lvl="1" indent="-171450">
              <a:buFont typeface="Arial"/>
              <a:buChar char="•"/>
            </a:pPr>
            <a:r>
              <a:rPr lang="sv-SE" sz="1200" kern="1200" dirty="0">
                <a:solidFill>
                  <a:schemeClr val="tx1"/>
                </a:solidFill>
                <a:effectLst/>
                <a:latin typeface="+mn-lt"/>
              </a:rPr>
              <a:t>Om du brinner för </a:t>
            </a:r>
            <a:r>
              <a:rPr lang="sv-SE" sz="1200" b="1" kern="1200" dirty="0">
                <a:solidFill>
                  <a:schemeClr val="tx1"/>
                </a:solidFill>
                <a:effectLst/>
                <a:latin typeface="+mn-lt"/>
              </a:rPr>
              <a:t>musik</a:t>
            </a:r>
            <a:r>
              <a:rPr lang="sv-SE" sz="1200" kern="1200" dirty="0">
                <a:solidFill>
                  <a:schemeClr val="tx1"/>
                </a:solidFill>
                <a:effectLst/>
                <a:latin typeface="+mn-lt"/>
              </a:rPr>
              <a:t>, kan du skapa en webbplats som delar spellistor och albumrecensioner med vänner. </a:t>
            </a:r>
            <a:endParaRPr lang="sv-SE" dirty="0">
              <a:effectLst/>
            </a:endParaRPr>
          </a:p>
          <a:p>
            <a:endParaRPr lang="sv-SE" b="1" u="sng" dirty="0"/>
          </a:p>
          <a:p>
            <a:r>
              <a:rPr lang="sv-SE" b="1" u="sng" dirty="0"/>
              <a:t>BILDENS SYFTE:</a:t>
            </a:r>
          </a:p>
          <a:p>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Att återigen betona att kodningens möjligheter är oändliga. </a:t>
            </a:r>
            <a:r>
              <a:rPr lang="sv-SE" sz="1200" kern="1200" dirty="0">
                <a:solidFill>
                  <a:schemeClr val="tx1"/>
                </a:solidFill>
                <a:effectLst/>
                <a:latin typeface="+mn-lt"/>
              </a:rPr>
              <a:t>Det här är ett tillfälle att lyfta fram deltagarnas intressen och försöka betona hur kodning kan tillämpas i det område som intresserar dem. </a:t>
            </a:r>
            <a:endParaRPr lang="sv-SE" b="0" u="none" dirty="0"/>
          </a:p>
          <a:p>
            <a:endParaRPr lang="sv-SE" b="1"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sv-SE"/>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”Nu när du är på väg att bli en kodningsexpert tänkte vi ge dig några kostnadsfria resurser att kolla in! Se till att skriva ned de här länkarna och fortsätt att koda!”</a:t>
            </a:r>
          </a:p>
          <a:p>
            <a:endParaRPr lang="sv-SE" b="1" u="sng" dirty="0"/>
          </a:p>
          <a:p>
            <a:r>
              <a:rPr lang="sv-SE" b="1" u="sng" dirty="0"/>
              <a:t>BILDENS SYFTE:</a:t>
            </a:r>
          </a:p>
          <a:p>
            <a:endParaRPr lang="sv-SE" b="1" u="sng" dirty="0"/>
          </a:p>
          <a:p>
            <a:r>
              <a:rPr lang="sv-SE" b="0" u="none" dirty="0"/>
              <a:t>Att uppmuntra ungdomar att ta nästa steg inom kodning.</a:t>
            </a:r>
          </a:p>
          <a:p>
            <a:endParaRPr lang="sv-SE" b="0" u="none" baseline="0" dirty="0"/>
          </a:p>
          <a:p>
            <a:r>
              <a:rPr lang="sv-SE" b="1" u="sng" baseline="0" dirty="0"/>
              <a:t>ANTECKNING TILL LEDAREN:</a:t>
            </a:r>
          </a:p>
          <a:p>
            <a:r>
              <a:rPr lang="sv-SE" sz="1200" kern="1200" dirty="0">
                <a:solidFill>
                  <a:schemeClr val="tx1"/>
                </a:solidFill>
                <a:effectLst/>
                <a:latin typeface="+mn-lt"/>
              </a:rPr>
              <a:t>Deltagarna kan komma åt sina </a:t>
            </a:r>
            <a:r>
              <a:rPr lang="sv-SE" sz="1200" b="1" kern="1200" dirty="0">
                <a:solidFill>
                  <a:schemeClr val="tx1"/>
                </a:solidFill>
                <a:effectLst/>
                <a:latin typeface="+mn-lt"/>
              </a:rPr>
              <a:t>Hour of Code</a:t>
            </a:r>
            <a:r>
              <a:rPr lang="sv-SE" b="1" u="none" baseline="30000" dirty="0"/>
              <a:t>TM</a:t>
            </a:r>
            <a:r>
              <a:rPr lang="sv-SE" sz="1200" b="1" kern="1200" dirty="0">
                <a:solidFill>
                  <a:schemeClr val="tx1"/>
                </a:solidFill>
                <a:effectLst/>
                <a:latin typeface="+mn-lt"/>
              </a:rPr>
              <a:t>-certifikat </a:t>
            </a:r>
            <a:r>
              <a:rPr lang="sv-SE" sz="1200" kern="1200" dirty="0">
                <a:solidFill>
                  <a:schemeClr val="tx1"/>
                </a:solidFill>
                <a:effectLst/>
                <a:latin typeface="+mn-lt"/>
              </a:rPr>
              <a:t>när som helst efter att de startat sin Hour of Code</a:t>
            </a:r>
            <a:r>
              <a:rPr lang="sv-SE" b="0" u="none" baseline="30000" dirty="0"/>
              <a:t>TM</a:t>
            </a:r>
            <a:r>
              <a:rPr lang="sv-SE" sz="1200" kern="1200" dirty="0">
                <a:solidFill>
                  <a:schemeClr val="tx1"/>
                </a:solidFill>
                <a:effectLst/>
                <a:latin typeface="+mn-lt"/>
              </a:rPr>
              <a:t>-självstudie och efter dsitt Hour of Code</a:t>
            </a:r>
            <a:r>
              <a:rPr lang="sv-SE" sz="1200" kern="1200" baseline="30000" dirty="0">
                <a:solidFill>
                  <a:schemeClr val="tx1"/>
                </a:solidFill>
                <a:effectLst/>
                <a:latin typeface="+mn-lt"/>
              </a:rPr>
              <a:t>TM</a:t>
            </a:r>
            <a:r>
              <a:rPr lang="sv-SE" sz="1200" kern="1200" dirty="0">
                <a:solidFill>
                  <a:schemeClr val="tx1"/>
                </a:solidFill>
                <a:effectLst/>
                <a:latin typeface="+mn-lt"/>
              </a:rPr>
              <a:t>-evenemant, på code.org.</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rPr>
              <a:t>Justera vad som finns på de ytterligare resursbilderna efter vad som lämpar sig för målgruppen:</a:t>
            </a:r>
          </a:p>
          <a:p>
            <a:endParaRPr lang="sv-SE" sz="1200" b="1" u="none" kern="1200" dirty="0">
              <a:solidFill>
                <a:schemeClr val="tx1"/>
              </a:solidFill>
              <a:effectLst/>
              <a:latin typeface="+mn-lt"/>
              <a:ea typeface="+mn-ea"/>
              <a:cs typeface="+mn-cs"/>
            </a:endParaRPr>
          </a:p>
          <a:p>
            <a:r>
              <a:rPr lang="sv-SE" sz="1200" b="1" u="none" kern="1200" dirty="0">
                <a:solidFill>
                  <a:schemeClr val="tx1"/>
                </a:solidFill>
                <a:effectLst/>
                <a:latin typeface="+mn-lt"/>
              </a:rPr>
              <a:t>Deltagare kan överföra sin kod till Minecraft: Education Edition och/eller Minecraft i Windows 10 om det finns.</a:t>
            </a:r>
          </a:p>
          <a:p>
            <a:r>
              <a:rPr lang="sv-SE" sz="1200" b="0" u="none" kern="1200" dirty="0">
                <a:solidFill>
                  <a:schemeClr val="tx1"/>
                </a:solidFill>
                <a:effectLst/>
                <a:latin typeface="+mn-lt"/>
              </a:rPr>
              <a:t>Deltagare kan använda Code Studio för att importera sin kod till det riktiga spelet och se den komma till liv!</a:t>
            </a:r>
          </a:p>
          <a:p>
            <a:endParaRPr lang="sv-SE"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kern="1200" dirty="0">
                <a:solidFill>
                  <a:schemeClr val="tx1"/>
                </a:solidFill>
                <a:effectLst/>
                <a:latin typeface="+mn-lt"/>
              </a:rPr>
              <a:t>Utforska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Minecraft: Education Edition är skapat för skolor och inkluderar verktyg för klassrumshantering, lektionsplaner med mera. Mer information finns på </a:t>
            </a:r>
            <a:r>
              <a:rPr lang="sv-SE" sz="1200" u="sng" kern="1200" dirty="0">
                <a:solidFill>
                  <a:schemeClr val="tx1"/>
                </a:solidFill>
                <a:effectLst/>
                <a:latin typeface="+mn-lt"/>
                <a:hlinkClick r:id="rId3"/>
              </a:rPr>
              <a:t>https://education.minecraft.net</a:t>
            </a:r>
            <a:r>
              <a:rPr lang="sv-SE" sz="1200" kern="1200" dirty="0">
                <a:solidFill>
                  <a:schemeClr val="tx1"/>
                </a:solidFill>
                <a:effectLst/>
                <a:latin typeface="+mn-lt"/>
              </a:rPr>
              <a:t>.</a:t>
            </a:r>
            <a:endParaRPr lang="sv-S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kern="1200" dirty="0">
                <a:solidFill>
                  <a:schemeClr val="tx1"/>
                </a:solidFill>
                <a:effectLst/>
                <a:latin typeface="+mn-lt"/>
              </a:rPr>
              <a:t>Utforska sätt att ge digitala kunskaper till ditt samhälle, från digitala grundkunskaper till utbildning inom datavetenskap</a:t>
            </a:r>
            <a:br>
              <a:rPr dirty="0"/>
            </a:br>
            <a:r>
              <a:rPr lang="sv-SE" sz="1200" kern="1200" dirty="0">
                <a:solidFill>
                  <a:schemeClr val="tx1"/>
                </a:solidFill>
                <a:effectLst/>
                <a:latin typeface="+mn-lt"/>
              </a:rPr>
              <a:t>https://Microsoft.com/digitalskills  </a:t>
            </a:r>
          </a:p>
          <a:p>
            <a:endParaRPr lang="sv-SE" b="0" u="none" dirty="0"/>
          </a:p>
          <a:p>
            <a:r>
              <a:rPr lang="sv-SE" sz="1200" b="1" kern="1200" dirty="0">
                <a:solidFill>
                  <a:schemeClr val="tx1"/>
                </a:solidFill>
                <a:effectLst/>
                <a:latin typeface="+mn-lt"/>
              </a:rPr>
              <a:t>Code.org (</a:t>
            </a:r>
            <a:r>
              <a:rPr lang="sv-SE" sz="1200" b="1" kern="1200" dirty="0">
                <a:solidFill>
                  <a:schemeClr val="tx1"/>
                </a:solidFill>
                <a:effectLst/>
                <a:latin typeface="+mn-lt"/>
                <a:hlinkClick r:id="rId4"/>
              </a:rPr>
              <a:t>https://code.org/educate</a:t>
            </a:r>
            <a:r>
              <a:rPr lang="sv-SE" sz="1200" b="1" kern="1200" dirty="0">
                <a:solidFill>
                  <a:schemeClr val="tx1"/>
                </a:solidFill>
                <a:effectLst/>
                <a:latin typeface="+mn-lt"/>
              </a:rPr>
              <a:t>)</a:t>
            </a:r>
            <a:r>
              <a:rPr lang="sv-SE" b="0" u="none" dirty="0"/>
              <a:t> Efter Hour of Code</a:t>
            </a:r>
            <a:r>
              <a:rPr lang="sv-SE" b="0" u="none" baseline="30000" dirty="0"/>
              <a:t>TM</a:t>
            </a:r>
            <a:r>
              <a:rPr lang="sv-SE" b="0" u="none" dirty="0"/>
              <a:t> kan du fortsätta med verktygen för utbildare på Code.org. Du behöver ingen erfarenhet för att börja undervisa datorvetenskap i klassrummet. På Code.org finns studieplaner, lektionsplaner, professionella utbildningsprogram av hög kvalitet och mängder av bra verktyg för alla nivåer – allt du behöver helt kostnadsfritt. Gå till </a:t>
            </a:r>
            <a:r>
              <a:rPr lang="sv-SE" sz="1200" kern="1200" dirty="0">
                <a:solidFill>
                  <a:schemeClr val="tx1"/>
                </a:solidFill>
                <a:effectLst/>
                <a:latin typeface="+mn-lt"/>
                <a:hlinkClick r:id="rId5"/>
              </a:rPr>
              <a:t>code.org/educate</a:t>
            </a:r>
            <a:r>
              <a:rPr lang="sv-SE" b="0" u="none" dirty="0"/>
              <a:t> och välj nivå för att komma igång.</a:t>
            </a:r>
          </a:p>
          <a:p>
            <a:r>
              <a:rPr lang="sv-SE" b="0" u="none" dirty="0"/>
              <a:t> </a:t>
            </a:r>
          </a:p>
          <a:p>
            <a:r>
              <a:rPr lang="sv-SE" sz="1200" b="1" kern="1200" dirty="0">
                <a:solidFill>
                  <a:schemeClr val="tx1"/>
                </a:solidFill>
                <a:effectLst/>
                <a:latin typeface="+mn-lt"/>
              </a:rPr>
              <a:t>Code Studio (</a:t>
            </a:r>
            <a:r>
              <a:rPr lang="sv-SE" sz="1200" b="1" kern="1200" dirty="0">
                <a:solidFill>
                  <a:schemeClr val="tx1"/>
                </a:solidFill>
                <a:effectLst/>
                <a:latin typeface="+mn-lt"/>
                <a:hlinkClick r:id="rId6"/>
              </a:rPr>
              <a:t>https://studio.code.org</a:t>
            </a:r>
            <a:r>
              <a:rPr lang="sv-SE" sz="1200" b="1" kern="1200" dirty="0">
                <a:solidFill>
                  <a:schemeClr val="tx1"/>
                </a:solidFill>
                <a:effectLst/>
                <a:latin typeface="+mn-lt"/>
              </a:rPr>
              <a:t>)</a:t>
            </a:r>
            <a:r>
              <a:rPr lang="sv-SE" b="0" u="none" dirty="0"/>
              <a:t> Hade du roligt under Hour of Code</a:t>
            </a:r>
            <a:r>
              <a:rPr lang="sv-SE" b="0" u="none" baseline="30000" dirty="0"/>
              <a:t>TM</a:t>
            </a:r>
            <a:r>
              <a:rPr lang="sv-SE" b="0" u="none" dirty="0"/>
              <a:t>? Det finns mycket mer att upptäcka i datorvetenskapens värld! På Code Studio finns klurigheter, spel och kurser för alla åldrar. Lär dig att skapa egna spel och appar och dela dem sedan med dina vänner. Gå till </a:t>
            </a:r>
            <a:r>
              <a:rPr lang="sv-SE" altLang="ko-KR" sz="1200" kern="1200" dirty="0">
                <a:solidFill>
                  <a:schemeClr val="tx1"/>
                </a:solidFill>
                <a:effectLst/>
                <a:latin typeface="+mn-lt"/>
                <a:hlinkClick r:id="rId7"/>
              </a:rPr>
              <a:t>studio.code.org</a:t>
            </a:r>
            <a:r>
              <a:rPr lang="sv-SE" b="0" u="none" dirty="0"/>
              <a:t> och börja redan idag!</a:t>
            </a:r>
          </a:p>
          <a:p>
            <a:endParaRPr lang="sv-S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sv-SE"/>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 </a:t>
            </a:r>
          </a:p>
          <a:p>
            <a:endParaRPr lang="sv-SE" b="1" u="sng" dirty="0"/>
          </a:p>
          <a:p>
            <a:endParaRPr lang="sv-SE" b="1" u="sng" dirty="0"/>
          </a:p>
          <a:p>
            <a:r>
              <a:rPr lang="sv-SE" b="1" u="sng" dirty="0"/>
              <a:t>BILDENS SYFTE:</a:t>
            </a:r>
            <a:r>
              <a:rPr lang="sv-SE" dirty="0"/>
              <a:t> </a:t>
            </a:r>
          </a:p>
          <a:p>
            <a:endParaRPr lang="sv-SE" b="0" u="none" baseline="0" dirty="0"/>
          </a:p>
          <a:p>
            <a:r>
              <a:rPr lang="sv-SE" b="0" u="none" baseline="0" dirty="0"/>
              <a:t>Att avsluta evenemanget</a:t>
            </a:r>
          </a:p>
          <a:p>
            <a:endParaRPr lang="sv-SE" b="0" u="none" baseline="0" dirty="0"/>
          </a:p>
          <a:p>
            <a:r>
              <a:rPr lang="sv-SE" b="1" u="sng" dirty="0"/>
              <a:t>ANVISNINGAR FÖR BILDEN:</a:t>
            </a:r>
            <a:endParaRPr lang="sv-SE" sz="1200" u="sng"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rPr>
              <a:t>Om den här bilden ska bytas ut ska du se till att den nya bilden uppfyller följande kriterier: </a:t>
            </a:r>
            <a:endParaRPr lang="sv-SE" dirty="0"/>
          </a:p>
          <a:p>
            <a:pPr marL="628650" lvl="1" indent="-171450">
              <a:buFont typeface="Arial"/>
              <a:buChar char="•"/>
            </a:pPr>
            <a:r>
              <a:rPr lang="sv-SE" sz="1200" kern="1200" dirty="0">
                <a:solidFill>
                  <a:schemeClr val="tx1"/>
                </a:solidFill>
                <a:effectLst/>
                <a:latin typeface="+mn-lt"/>
              </a:rPr>
              <a:t>Innehåller killar och tjejer </a:t>
            </a:r>
          </a:p>
          <a:p>
            <a:pPr marL="628650" lvl="1" indent="-171450">
              <a:buFont typeface="Arial"/>
              <a:buChar char="•"/>
            </a:pPr>
            <a:r>
              <a:rPr lang="sv-SE" sz="1200" kern="1200" dirty="0">
                <a:solidFill>
                  <a:schemeClr val="tx1"/>
                </a:solidFill>
                <a:effectLst/>
                <a:latin typeface="+mn-lt"/>
              </a:rPr>
              <a:t>Visar deltagare som har roligt </a:t>
            </a:r>
            <a:endParaRPr lang="sv-SE" dirty="0">
              <a:effectLst/>
            </a:endParaRPr>
          </a:p>
          <a:p>
            <a:pPr marL="628650" lvl="1" indent="-171450">
              <a:buFont typeface="Arial"/>
              <a:buChar char="•"/>
            </a:pPr>
            <a:r>
              <a:rPr lang="sv-SE" sz="1200" kern="1200" dirty="0">
                <a:solidFill>
                  <a:schemeClr val="tx1"/>
                </a:solidFill>
                <a:effectLst/>
                <a:latin typeface="+mn-lt"/>
              </a:rPr>
              <a:t>Innehåller en hel grupp personer, inte bara individer </a:t>
            </a:r>
            <a:endParaRPr lang="sv-SE" dirty="0">
              <a:effectLst/>
            </a:endParaRPr>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sv-SE"/>
          </a:p>
        </p:txBody>
      </p:sp>
    </p:spTree>
    <p:extLst>
      <p:ext uri="{BB962C8B-B14F-4D97-AF65-F5344CB8AC3E}">
        <p14:creationId xmlns:p14="http://schemas.microsoft.com/office/powerpoint/2010/main" val="260032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Copyright 2017: </a:t>
            </a:r>
          </a:p>
          <a:p>
            <a:r>
              <a:rPr lang="sv-SE" sz="1200" kern="1200" dirty="0">
                <a:solidFill>
                  <a:schemeClr val="tx1"/>
                </a:solidFill>
                <a:effectLst/>
                <a:latin typeface="+mn-lt"/>
              </a:rPr>
              <a:t>Den här presentationen licensieras, den säljs inte. Du får inte kopiera, anpassa, ändra, förbereda deriverade verk av, distribuera, visa upp offentligt, sälja eller använda det här innehållet i kommersiellt syfte utan uttryckligt, skriftligt tillstånd från Microsoft Corporation. </a:t>
            </a:r>
          </a:p>
          <a:p>
            <a:r>
              <a:rPr lang="sv-SE" sz="1200" kern="1200" dirty="0">
                <a:solidFill>
                  <a:schemeClr val="tx1"/>
                </a:solidFill>
                <a:effectLst/>
                <a:latin typeface="+mn-lt"/>
              </a:rPr>
              <a:t> </a:t>
            </a:r>
          </a:p>
          <a:p>
            <a:r>
              <a:rPr lang="sv-SE" sz="1200" kern="1200" dirty="0">
                <a:solidFill>
                  <a:schemeClr val="tx1"/>
                </a:solidFill>
                <a:effectLst/>
                <a:latin typeface="+mn-lt"/>
              </a:rPr>
              <a:t>Den här presentationen tillhandahålls ”i befintligt skick” Microsoft ger inga garantier, varken uttryckligen eller underförstått. Information och åsikter som uttrycks i den här presentationen, inklusive webbadresser och andra referenser till webbplatser, kan komma att ändras utan föregående meddelande. </a:t>
            </a:r>
          </a:p>
          <a:p>
            <a:r>
              <a:rPr lang="sv-SE" sz="1200" kern="1200" dirty="0">
                <a:solidFill>
                  <a:schemeClr val="tx1"/>
                </a:solidFill>
                <a:effectLst/>
                <a:latin typeface="+mn-lt"/>
              </a:rPr>
              <a:t> </a:t>
            </a:r>
          </a:p>
          <a:p>
            <a:r>
              <a:rPr lang="sv-SE" sz="1200" kern="1200" dirty="0">
                <a:solidFill>
                  <a:schemeClr val="tx1"/>
                </a:solidFill>
                <a:effectLst/>
                <a:latin typeface="+mn-lt"/>
              </a:rPr>
              <a:t>Vissa av exemplen häri är i illustrativt syfte och är påhittade. Inga verkliga associationer eller kopplingar är avsedda eller underförstådda. </a:t>
            </a:r>
          </a:p>
          <a:p>
            <a:r>
              <a:rPr lang="sv-SE" sz="1200" kern="1200" dirty="0">
                <a:solidFill>
                  <a:schemeClr val="tx1"/>
                </a:solidFill>
                <a:effectLst/>
                <a:latin typeface="+mn-lt"/>
              </a:rPr>
              <a:t> </a:t>
            </a:r>
          </a:p>
          <a:p>
            <a:r>
              <a:rPr lang="sv-SE" sz="1200" kern="1200" dirty="0">
                <a:solidFill>
                  <a:schemeClr val="tx1"/>
                </a:solidFill>
                <a:effectLst/>
                <a:latin typeface="+mn-lt"/>
              </a:rPr>
              <a:t>Du får använda den här presentationen för personligt bruk och med klassrum med elever som en del av code.org och andra kodningsevenemang. Den här presentationen ger dig inga lagliga rättigheter till intellektuell egendom i någon Microsoft-produkt. </a:t>
            </a:r>
          </a:p>
          <a:p>
            <a:r>
              <a:rPr lang="sv-SE" sz="1200" kern="1200" dirty="0">
                <a:solidFill>
                  <a:schemeClr val="tx1"/>
                </a:solidFill>
                <a:effectLst/>
                <a:latin typeface="+mn-lt"/>
              </a:rPr>
              <a:t> </a:t>
            </a:r>
          </a:p>
          <a:p>
            <a:r>
              <a:rPr lang="sv-SE" sz="1200" kern="1200" dirty="0">
                <a:solidFill>
                  <a:schemeClr val="tx1"/>
                </a:solidFill>
                <a:effectLst/>
                <a:latin typeface="+mn-lt"/>
              </a:rPr>
              <a:t>Microsoft och de varumärken som anges på </a:t>
            </a:r>
            <a:r>
              <a:rPr lang="sv-SE" sz="1200" kern="1200" dirty="0">
                <a:solidFill>
                  <a:schemeClr val="tx1"/>
                </a:solidFill>
                <a:effectLst/>
                <a:latin typeface="+mn-lt"/>
                <a:hlinkClick r:id="rId3"/>
              </a:rPr>
              <a:t>http://www.microsoft.com/en-us/legal/intellectualproperty/trademarks/en-us.aspx </a:t>
            </a:r>
            <a:r>
              <a:rPr lang="sv-SE" sz="1200" kern="1200" dirty="0">
                <a:solidFill>
                  <a:schemeClr val="tx1"/>
                </a:solidFill>
                <a:effectLst/>
                <a:latin typeface="+mn-lt"/>
              </a:rPr>
              <a:t>är varumärken som tillhör Microsoft-gruppen av företag. Alla andra märken tillhör sina respektive ägare.</a:t>
            </a:r>
          </a:p>
          <a:p>
            <a:endParaRPr lang="sv-SE"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solidFill>
                <a:effectLst/>
                <a:uLnTx/>
                <a:uFillTx/>
                <a:latin typeface="+mn-lt"/>
              </a:rPr>
              <a:t>© Code.org, 2017. Code.org®, CODE-logotypen och Hour of Code® är varumärken som tillhör Code.org</a:t>
            </a:r>
            <a:endParaRPr kumimoji="0" lang="sv-S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sv-S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solidFill>
                <a:effectLst/>
                <a:uLnTx/>
                <a:uFillTx/>
                <a:latin typeface="+mn-lt"/>
              </a:rPr>
              <a:t>Mojang © 2017. ”Minecraft” är ett varumärke som tillhör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sv-S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solidFill>
                <a:effectLst/>
                <a:uLnTx/>
                <a:uFillTx/>
                <a:latin typeface="+mn-lt"/>
              </a:rPr>
              <a:t>© 2017 Microsoft Corporation. Med ensamrätt.</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1781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b="0" u="none" dirty="0"/>
              <a:t>”Vad tänker du på när du hör ordet ”kodning”? Fundera ett par minuter på ordet ”kodning” och vad det betyder för dig.”</a:t>
            </a:r>
          </a:p>
          <a:p>
            <a:endParaRPr lang="sv-SE" b="0" u="none" baseline="0" dirty="0"/>
          </a:p>
          <a:p>
            <a:r>
              <a:rPr lang="sv-SE" b="0" u="none" baseline="0" dirty="0"/>
              <a:t>[uppmana till diskussion]</a:t>
            </a:r>
          </a:p>
          <a:p>
            <a:endParaRPr lang="sv-SE"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0" u="none" dirty="0"/>
              <a:t>”Nu ska vi titta på en kort video som visar hur populärt det har blivit att koda och hur många unga människor som ni som har provat på det!”</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BILDENS SYFTE:</a:t>
            </a:r>
            <a:r>
              <a:rPr lang="sv-SE"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sv-SE" b="0" u="none" baseline="0" dirty="0"/>
          </a:p>
          <a:p>
            <a:pPr>
              <a:defRPr/>
            </a:pPr>
            <a:r>
              <a:rPr lang="sv-SE" dirty="0"/>
              <a:t>Mål: Att inleda en diskussion och stämma av vilka förutfattade meningar unga kanske har om kodning.</a:t>
            </a:r>
            <a:r>
              <a:rPr lang="sv-SE" b="0" u="none" baseline="0" dirty="0"/>
              <a:t> Vi vet att det finns vissa missuppfattningar om kodning och datavetenskap: Att det bara är för de som är bra på matte, ”nördar” eller att det mest är för pojkar.</a:t>
            </a:r>
            <a:r>
              <a:rPr lang="sv-SE" dirty="0"/>
              <a:t> </a:t>
            </a:r>
            <a:r>
              <a:rPr lang="sv-SE" kern="1200" dirty="0">
                <a:effectLst/>
                <a:latin typeface="+mn-lt"/>
              </a:rPr>
              <a:t>I nästkommande bilder ska vi rätta till eventuella vanföreställningar om kodning för att ändra deltagarnas syn på begreppet innan vi går vidare till självstudien.</a:t>
            </a:r>
            <a:r>
              <a:rPr lang="sv-SE" dirty="0"/>
              <a:t> </a:t>
            </a:r>
            <a:endParaRPr lang="sv-SE" b="1" u="sng" dirty="0"/>
          </a:p>
          <a:p>
            <a:endParaRPr lang="sv-SE" b="1" dirty="0"/>
          </a:p>
          <a:p>
            <a:r>
              <a:rPr lang="sv-SE" b="1" u="sng" dirty="0"/>
              <a:t>ANTECKNING TILL LEDAREN:</a:t>
            </a:r>
          </a:p>
          <a:p>
            <a:r>
              <a:rPr lang="sv-SE" b="0" u="none" dirty="0"/>
              <a:t>Var försiktig så att du inte förstärker missuppfattningar genom att fråga om dem. Fråga din grupp vad de själva tror! Du kanske blir överraskad!</a:t>
            </a:r>
          </a:p>
          <a:p>
            <a:endParaRPr lang="sv-SE"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b="0" u="none" dirty="0"/>
              <a:t>”Först ska vi titta på en kort video som visar hur populärt det har blivit att koda under de senaste åren, och hur många unga människor som ni som har provat på det!”</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sv-SE"/>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BILDENS SYFTE:</a:t>
            </a:r>
          </a:p>
          <a:p>
            <a:endParaRPr lang="sv-SE" b="1" u="sng" baseline="0" dirty="0"/>
          </a:p>
          <a:p>
            <a:r>
              <a:rPr lang="sv-SE" b="0" u="none" baseline="0" dirty="0"/>
              <a:t>Att få unga personer att tycka att Hour of Code</a:t>
            </a:r>
            <a:r>
              <a:rPr lang="sv-SE" b="0" u="none" baseline="30000" dirty="0"/>
              <a:t>TM</a:t>
            </a:r>
            <a:r>
              <a:rPr lang="sv-SE" b="0" u="none" baseline="0" dirty="0"/>
              <a:t>-självstudien ska bli spännande!</a:t>
            </a:r>
            <a:endParaRPr lang="sv-SE" b="1" u="sng" dirty="0"/>
          </a:p>
          <a:p>
            <a:endParaRPr lang="sv-SE" b="1" u="sng" dirty="0"/>
          </a:p>
          <a:p>
            <a:r>
              <a:rPr lang="sv-SE" b="1" u="sng" dirty="0"/>
              <a:t>ANVISNINGAR FÖR BILDEN:</a:t>
            </a:r>
            <a:endParaRPr lang="sv-SE" sz="1200" u="sng"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r>
              <a:rPr lang="sv-SE" dirty="0"/>
              <a:t>Videon ska börja spelas upp automatiskt. </a:t>
            </a:r>
          </a:p>
          <a:p>
            <a:endParaRPr lang="sv-SE" dirty="0"/>
          </a:p>
          <a:p>
            <a:pPr marL="0" marR="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Om du vill ändra inställningarna för språk eller undertexter kan du göra det via länken nedan genom att klicka på inställningsikonen i videons nedre högra hörn. Du kan behöva bädda in länken på nytt om du gör det: https://www.youtube.com/watch?t=1&amp;v=2DxWIxec6yo</a:t>
            </a:r>
            <a:endParaRPr lang="sv-SE" dirty="0"/>
          </a:p>
          <a:p>
            <a:endParaRPr lang="sv-S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rPr>
              <a:t>Ytterligare videosekvenser finns på code.org och kan bytas in om du är ute efter ett annat budskap för din målgrupp.</a:t>
            </a:r>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sv-SE"/>
          </a:p>
        </p:txBody>
      </p:sp>
    </p:spTree>
    <p:extLst>
      <p:ext uri="{BB962C8B-B14F-4D97-AF65-F5344CB8AC3E}">
        <p14:creationId xmlns:p14="http://schemas.microsoft.com/office/powerpoint/2010/main" val="16881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”Låt oss prata om vad kodning </a:t>
            </a:r>
            <a:r>
              <a:rPr lang="sv-SE" b="0" i="1" u="none" baseline="0" dirty="0"/>
              <a:t>inte</a:t>
            </a:r>
            <a:r>
              <a:rPr lang="sv-SE" b="0" u="none" dirty="0"/>
              <a:t> är. Kodning är inte en aktivitet du måste utföra på egen hand, och det är inte så svårt som du kanske tror!”</a:t>
            </a:r>
            <a:endParaRPr lang="sv-SE" b="1" u="sng" dirty="0"/>
          </a:p>
          <a:p>
            <a:endParaRPr lang="sv-SE" b="1" u="sng" dirty="0"/>
          </a:p>
          <a:p>
            <a:r>
              <a:rPr lang="sv-SE" b="1" u="sng" dirty="0"/>
              <a:t>BILDENS SYFTE: </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rPr>
              <a:t>Bilderna 5–8 är avsedda att bryta ned de fördomar som unga mellan 11 och 14 års ålder har om hur personer som kodar ser ut, och vad kodning faktiskt går ut på. Vi vill verkligen hjälpa de här ungdomarna att se bortom stereotyperna genom att informera dem om att kodning inte är följande: </a:t>
            </a:r>
            <a:endParaRPr lang="sv-SE" dirty="0"/>
          </a:p>
          <a:p>
            <a:pPr marL="628650" lvl="1" indent="-171450">
              <a:buFont typeface="Arial"/>
              <a:buChar char="•"/>
            </a:pPr>
            <a:r>
              <a:rPr lang="sv-SE" sz="1200" kern="1200" dirty="0">
                <a:solidFill>
                  <a:schemeClr val="tx1"/>
                </a:solidFill>
                <a:effectLst/>
                <a:latin typeface="+mn-lt"/>
              </a:rPr>
              <a:t>En ensamaktivitet </a:t>
            </a:r>
            <a:endParaRPr lang="sv-SE" dirty="0">
              <a:effectLst/>
            </a:endParaRPr>
          </a:p>
          <a:p>
            <a:pPr marL="628650" lvl="1" indent="-171450">
              <a:buFont typeface="Arial"/>
              <a:buChar char="•"/>
            </a:pPr>
            <a:r>
              <a:rPr lang="sv-SE" sz="1200" kern="1200" dirty="0">
                <a:solidFill>
                  <a:schemeClr val="tx1"/>
                </a:solidFill>
                <a:effectLst/>
                <a:latin typeface="+mn-lt"/>
              </a:rPr>
              <a:t>En typiskt manlig aktivitet </a:t>
            </a:r>
            <a:endParaRPr lang="sv-SE" dirty="0">
              <a:effectLst/>
            </a:endParaRPr>
          </a:p>
          <a:p>
            <a:pPr marL="628650" lvl="1" indent="-171450">
              <a:buFont typeface="Arial"/>
              <a:buChar char="•"/>
            </a:pPr>
            <a:r>
              <a:rPr lang="sv-SE" sz="1200" kern="1200" dirty="0">
                <a:solidFill>
                  <a:schemeClr val="tx1"/>
                </a:solidFill>
                <a:effectLst/>
                <a:latin typeface="+mn-lt"/>
              </a:rPr>
              <a:t>Endast för ”nördar”</a:t>
            </a:r>
            <a:endParaRPr lang="sv-SE" dirty="0">
              <a:effectLst/>
            </a:endParaRPr>
          </a:p>
          <a:p>
            <a:pPr marL="628650" lvl="1" indent="-171450">
              <a:buFont typeface="Arial"/>
              <a:buChar char="•"/>
            </a:pPr>
            <a:r>
              <a:rPr lang="sv-SE" sz="1200" kern="1200" dirty="0">
                <a:solidFill>
                  <a:schemeClr val="tx1"/>
                </a:solidFill>
                <a:effectLst/>
                <a:latin typeface="+mn-lt"/>
              </a:rPr>
              <a:t>Endast för de som är bra på matte </a:t>
            </a:r>
            <a:endParaRPr lang="sv-SE" dirty="0">
              <a:effectLst/>
            </a:endParaRPr>
          </a:p>
          <a:p>
            <a:pPr marL="628650" lvl="1" indent="-171450">
              <a:buFont typeface="Arial"/>
              <a:buChar char="•"/>
            </a:pPr>
            <a:r>
              <a:rPr lang="sv-SE" sz="1200" kern="1200" dirty="0">
                <a:solidFill>
                  <a:schemeClr val="tx1"/>
                </a:solidFill>
                <a:effectLst/>
                <a:latin typeface="+mn-lt"/>
              </a:rPr>
              <a:t>Endast för de som vill utveckla datorprogram </a:t>
            </a:r>
          </a:p>
          <a:p>
            <a:endParaRPr lang="sv-S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sv-SE"/>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a:defRPr/>
            </a:pPr>
            <a:r>
              <a:rPr lang="sv-SE" dirty="0"/>
              <a:t>”Kodning handlar inte heller om att sitta ensam vid ett skrivbord i timmar!</a:t>
            </a:r>
            <a:r>
              <a:rPr lang="sv-SE" b="0" u="none" dirty="0"/>
              <a:t> Kodningsteam som är diversifierade skapar bättre lösningar och bättre program.”</a:t>
            </a:r>
            <a:r>
              <a:rPr lang="sv-SE" dirty="0"/>
              <a:t> </a:t>
            </a:r>
            <a:endParaRPr lang="sv-SE" b="1" u="sng" dirty="0"/>
          </a:p>
          <a:p>
            <a:endParaRPr lang="sv-SE" b="1" u="sng" dirty="0"/>
          </a:p>
          <a:p>
            <a:r>
              <a:rPr lang="sv-SE" b="1" u="sng" dirty="0"/>
              <a:t>BILDENS SYFTE: </a:t>
            </a:r>
          </a:p>
          <a:p>
            <a:endParaRPr lang="sv-SE"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Kodning är för alla. Kodningsteam som är diversifierade skapar bättre program.</a:t>
            </a:r>
          </a:p>
          <a:p>
            <a:endParaRPr lang="sv-SE" b="1" u="sng" dirty="0"/>
          </a:p>
          <a:p>
            <a:endParaRPr lang="sv-SE" b="1" u="sng" dirty="0"/>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sv-SE"/>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b="0" u="none" dirty="0"/>
              <a:t>”Det du kanske inte vet är att kodning </a:t>
            </a:r>
            <a:r>
              <a:rPr lang="sv-SE" b="0" i="1" u="none" baseline="0" dirty="0"/>
              <a:t>faktiskt hjälper</a:t>
            </a:r>
            <a:r>
              <a:rPr lang="sv-SE" b="0" i="0" u="none" baseline="0" dirty="0"/>
              <a:t> kattungar på arbetsplatsen …”</a:t>
            </a:r>
            <a:endParaRPr lang="sv-SE" b="1" u="sng" dirty="0"/>
          </a:p>
          <a:p>
            <a:endParaRPr lang="sv-SE" b="1" u="sng" dirty="0"/>
          </a:p>
          <a:p>
            <a:r>
              <a:rPr lang="sv-SE" b="1" u="sng" dirty="0"/>
              <a:t>BILDENS SYFTE:</a:t>
            </a:r>
            <a:endParaRPr lang="sv-SE" b="0" u="none" dirty="0"/>
          </a:p>
          <a:p>
            <a:endParaRPr lang="sv-SE"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Att få deltagarna att skratta! Den här bilden är tänkt som ett skämt.</a:t>
            </a:r>
            <a:r>
              <a:rPr lang="sv-SE"/>
              <a:t> </a:t>
            </a:r>
            <a:endParaRPr lang="sv-SE" b="1" u="sng" dirty="0"/>
          </a:p>
          <a:p>
            <a:endParaRPr lang="sv-SE" b="1" dirty="0"/>
          </a:p>
          <a:p>
            <a:r>
              <a:rPr lang="sv-SE" b="1" u="sng" dirty="0"/>
              <a:t>ANVISNINGAR FÖR BILDEN:</a:t>
            </a:r>
          </a:p>
          <a:p>
            <a:endParaRPr lang="sv-SE" sz="1200" b="1" u="sng" kern="1200" baseline="0" dirty="0">
              <a:solidFill>
                <a:schemeClr val="tx1"/>
              </a:solidFill>
              <a:effectLst/>
              <a:latin typeface="+mn-lt"/>
              <a:ea typeface="+mn-ea"/>
              <a:cs typeface="+mn-cs"/>
            </a:endParaRPr>
          </a:p>
          <a:p>
            <a:r>
              <a:rPr lang="sv-SE" sz="1200" b="0" u="none" kern="1200" baseline="0" dirty="0">
                <a:solidFill>
                  <a:schemeClr val="tx1"/>
                </a:solidFill>
                <a:effectLst/>
                <a:latin typeface="+mn-lt"/>
              </a:rPr>
              <a:t>Den här bilden ska bara vara någon slags skojig bild eller .gif-fil som håller publiken engagerad. </a:t>
            </a:r>
            <a:endParaRPr lang="sv-SE" sz="1200" b="0" u="none" kern="1200" dirty="0">
              <a:solidFill>
                <a:schemeClr val="tx1"/>
              </a:solidFill>
              <a:effectLst/>
              <a:latin typeface="+mn-lt"/>
              <a:ea typeface="+mn-ea"/>
              <a:cs typeface="+mn-cs"/>
            </a:endParaRPr>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sv-SE"/>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u="sng" dirty="0"/>
              <a:t>EXEMPELMANUS:</a:t>
            </a:r>
          </a:p>
          <a:p>
            <a:endParaRPr lang="sv-SE" b="1" u="sng" dirty="0"/>
          </a:p>
          <a:p>
            <a:r>
              <a:rPr lang="sv-SE" b="0" u="none" dirty="0"/>
              <a:t>”Jag skojar bara!”</a:t>
            </a:r>
          </a:p>
          <a:p>
            <a:endParaRPr lang="sv-SE" b="1" u="sng" dirty="0"/>
          </a:p>
          <a:p>
            <a:r>
              <a:rPr lang="sv-SE" b="1" u="sng" dirty="0"/>
              <a:t>BILDENS SYFTE:</a:t>
            </a:r>
          </a:p>
          <a:p>
            <a:endParaRPr lang="sv-SE" b="1" u="sng" dirty="0"/>
          </a:p>
          <a:p>
            <a:r>
              <a:rPr lang="sv-SE" b="0" u="none" dirty="0"/>
              <a:t>Att avslöja att den föregående bilden var ett skämt.</a:t>
            </a:r>
          </a:p>
          <a:p>
            <a:endParaRPr lang="sv-S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sv-SE"/>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b="1" u="sng" dirty="0"/>
              <a:t>EXEMPELMANUS:</a:t>
            </a:r>
          </a:p>
          <a:p>
            <a:pPr marL="0" marR="0" indent="0" algn="l" defTabSz="914400" rtl="0" eaLnBrk="1" fontAlgn="auto" latinLnBrk="0" hangingPunct="1">
              <a:lnSpc>
                <a:spcPct val="100000"/>
              </a:lnSpc>
              <a:spcBef>
                <a:spcPts val="0"/>
              </a:spcBef>
              <a:spcAft>
                <a:spcPts val="0"/>
              </a:spcAft>
              <a:buClrTx/>
              <a:buSzTx/>
              <a:buFontTx/>
              <a:buNone/>
              <a:tabLst/>
              <a:defRPr/>
            </a:pPr>
            <a:endParaRPr lang="sv-S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v-SE" b="0" u="none" dirty="0"/>
              <a:t>”Låt oss nu tala om vad kodning </a:t>
            </a:r>
            <a:r>
              <a:rPr lang="sv-SE" b="0" i="1" u="none" dirty="0"/>
              <a:t>faktiskt</a:t>
            </a:r>
            <a:r>
              <a:rPr lang="sv-SE" b="0" u="none" dirty="0"/>
              <a:t> är. Du kanske inte vet det här, men det är en aktivitet som bygger på samarbete, och som </a:t>
            </a:r>
            <a:r>
              <a:rPr lang="sv-SE" b="0" i="1" u="none" dirty="0"/>
              <a:t>både</a:t>
            </a:r>
            <a:r>
              <a:rPr lang="sv-SE" b="0" u="none" dirty="0"/>
              <a:t> killar och tjejer håller på med.”</a:t>
            </a:r>
          </a:p>
          <a:p>
            <a:endParaRPr lang="sv-SE" b="1" u="sng" dirty="0"/>
          </a:p>
          <a:p>
            <a:r>
              <a:rPr lang="sv-SE" b="1" u="sng" dirty="0"/>
              <a:t>BILDENS SYFTE:</a:t>
            </a:r>
          </a:p>
          <a:p>
            <a:endParaRPr lang="sv-SE" b="1" u="sng" dirty="0"/>
          </a:p>
          <a:p>
            <a:r>
              <a:rPr lang="sv-SE" sz="1200" kern="1200" dirty="0">
                <a:solidFill>
                  <a:schemeClr val="tx1"/>
                </a:solidFill>
                <a:effectLst/>
                <a:latin typeface="+mn-lt"/>
              </a:rPr>
              <a:t>I bilderna 9–12 visar vi</a:t>
            </a:r>
            <a:r>
              <a:rPr lang="sv-SE"/>
              <a:t> </a:t>
            </a:r>
            <a:r>
              <a:rPr lang="sv-SE" sz="1200" kern="1200" dirty="0">
                <a:solidFill>
                  <a:schemeClr val="tx1"/>
                </a:solidFill>
                <a:effectLst/>
                <a:latin typeface="+mn-lt"/>
              </a:rPr>
              <a:t>ungdomarna hur mycket roligt man kan ha med kodning. Det vi verkligen vill betona att kodning </a:t>
            </a:r>
            <a:r>
              <a:rPr lang="sv-SE" sz="1200" b="1" kern="1200" dirty="0">
                <a:solidFill>
                  <a:schemeClr val="tx1"/>
                </a:solidFill>
                <a:effectLst/>
                <a:latin typeface="+mn-lt"/>
              </a:rPr>
              <a:t>är</a:t>
            </a:r>
            <a:r>
              <a:rPr lang="sv-SE" sz="1200" kern="1200" dirty="0">
                <a:solidFill>
                  <a:schemeClr val="tx1"/>
                </a:solidFill>
                <a:effectLst/>
                <a:latin typeface="+mn-lt"/>
              </a:rPr>
              <a:t>: </a:t>
            </a:r>
            <a:endParaRPr lang="sv-SE" dirty="0">
              <a:effectLst/>
            </a:endParaRPr>
          </a:p>
          <a:p>
            <a:pPr marL="628650" lvl="1" indent="-171450">
              <a:buFont typeface="Arial"/>
              <a:buChar char="•"/>
            </a:pPr>
            <a:r>
              <a:rPr lang="sv-SE" sz="1200" kern="1200" dirty="0">
                <a:solidFill>
                  <a:schemeClr val="tx1"/>
                </a:solidFill>
                <a:effectLst/>
                <a:latin typeface="+mn-lt"/>
              </a:rPr>
              <a:t>En aktivitet som bygger på samarbete </a:t>
            </a:r>
            <a:endParaRPr lang="sv-SE" dirty="0">
              <a:effectLst/>
            </a:endParaRPr>
          </a:p>
          <a:p>
            <a:pPr marL="628650" lvl="1" indent="-171450">
              <a:buFont typeface="Arial"/>
              <a:buChar char="•"/>
            </a:pPr>
            <a:r>
              <a:rPr lang="sv-SE" sz="1200" kern="1200" dirty="0">
                <a:solidFill>
                  <a:schemeClr val="tx1"/>
                </a:solidFill>
                <a:effectLst/>
                <a:latin typeface="+mn-lt"/>
              </a:rPr>
              <a:t>Oavsett kön</a:t>
            </a:r>
            <a:endParaRPr lang="sv-SE" dirty="0">
              <a:effectLst/>
            </a:endParaRPr>
          </a:p>
          <a:p>
            <a:pPr marL="628650" lvl="1" indent="-171450">
              <a:buFont typeface="Arial"/>
              <a:buChar char="•"/>
            </a:pPr>
            <a:r>
              <a:rPr lang="sv-SE" sz="1200" kern="1200" dirty="0">
                <a:solidFill>
                  <a:schemeClr val="tx1"/>
                </a:solidFill>
                <a:effectLst/>
                <a:latin typeface="+mn-lt"/>
              </a:rPr>
              <a:t>För både introverta och extroverta personer </a:t>
            </a:r>
            <a:endParaRPr lang="sv-SE" dirty="0">
              <a:effectLst/>
            </a:endParaRPr>
          </a:p>
          <a:p>
            <a:pPr marL="628650" lvl="1" indent="-171450">
              <a:buFont typeface="Arial"/>
              <a:buChar char="•"/>
            </a:pPr>
            <a:r>
              <a:rPr lang="sv-SE" sz="1200" kern="1200" dirty="0">
                <a:solidFill>
                  <a:schemeClr val="tx1"/>
                </a:solidFill>
                <a:effectLst/>
                <a:latin typeface="+mn-lt"/>
              </a:rPr>
              <a:t>En aktivitet som handlar om problemlösning. En aktivitet där det faktiskt ingår mycket lite matematik </a:t>
            </a:r>
            <a:endParaRPr lang="sv-SE" dirty="0">
              <a:effectLst/>
            </a:endParaRPr>
          </a:p>
          <a:p>
            <a:pPr marL="628650" lvl="1" indent="-171450">
              <a:buFont typeface="Arial"/>
              <a:buChar char="•"/>
            </a:pPr>
            <a:r>
              <a:rPr lang="sv-SE" sz="1200" kern="1200" dirty="0">
                <a:solidFill>
                  <a:schemeClr val="tx1"/>
                </a:solidFill>
                <a:effectLst/>
                <a:latin typeface="+mn-lt"/>
              </a:rPr>
              <a:t>En aktivitet för personer som vill använda datorer för att hjälpa dem utveckla sina intressen </a:t>
            </a:r>
            <a:endParaRPr lang="sv-SE" dirty="0">
              <a:effectLst/>
            </a:endParaRPr>
          </a:p>
          <a:p>
            <a:endParaRPr lang="sv-SE" b="1" dirty="0"/>
          </a:p>
          <a:p>
            <a:r>
              <a:rPr lang="sv-SE" b="1" u="sng" dirty="0"/>
              <a:t>ANVISNINGAR FÖR BILDEN:</a:t>
            </a:r>
            <a:endParaRPr lang="sv-SE" sz="1200" u="sng"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rPr>
              <a:t>Om den här bilden ska bytas ut ska du se till att den nya bilden uppfyller följande kriterier: </a:t>
            </a:r>
            <a:endParaRPr lang="sv-SE" dirty="0"/>
          </a:p>
          <a:p>
            <a:pPr marL="628650" lvl="1" indent="-171450">
              <a:buFont typeface="Arial"/>
              <a:buChar char="•"/>
            </a:pPr>
            <a:r>
              <a:rPr lang="sv-SE" sz="1200" kern="1200" dirty="0">
                <a:solidFill>
                  <a:schemeClr val="tx1"/>
                </a:solidFill>
                <a:effectLst/>
                <a:latin typeface="+mn-lt"/>
              </a:rPr>
              <a:t>Innehåller unga i tidiga tonåren/högstadieålder </a:t>
            </a:r>
            <a:endParaRPr lang="sv-SE" dirty="0">
              <a:effectLst/>
            </a:endParaRPr>
          </a:p>
          <a:p>
            <a:pPr marL="628650" lvl="1" indent="-171450">
              <a:buFont typeface="Arial"/>
              <a:buChar char="•"/>
            </a:pPr>
            <a:r>
              <a:rPr lang="sv-SE" sz="1200" kern="1200" dirty="0">
                <a:solidFill>
                  <a:schemeClr val="tx1"/>
                </a:solidFill>
                <a:effectLst/>
                <a:latin typeface="+mn-lt"/>
              </a:rPr>
              <a:t>Visar deltagare som har roligt med teknik</a:t>
            </a:r>
            <a:endParaRPr lang="sv-SE" dirty="0">
              <a:effectLst/>
            </a:endParaRPr>
          </a:p>
          <a:p>
            <a:pPr marL="628650" lvl="1" indent="-171450">
              <a:buFont typeface="Arial"/>
              <a:buChar char="•"/>
            </a:pPr>
            <a:r>
              <a:rPr lang="sv-SE" sz="1200" kern="1200" dirty="0">
                <a:solidFill>
                  <a:schemeClr val="tx1"/>
                </a:solidFill>
                <a:effectLst/>
                <a:latin typeface="+mn-lt"/>
              </a:rPr>
              <a:t>Innehåller en hel grupp personer, inte bara individer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v-SE" sz="1200" kern="1200" dirty="0">
                <a:solidFill>
                  <a:schemeClr val="tx1"/>
                </a:solidFill>
                <a:effectLst/>
                <a:latin typeface="+mn-lt"/>
              </a:rPr>
              <a:t>Includes females</a:t>
            </a:r>
            <a:endParaRPr lang="sv-SE" dirty="0">
              <a:effectLst/>
            </a:endParaRPr>
          </a:p>
          <a:p>
            <a:pPr marL="457200" lvl="1" indent="0">
              <a:buFont typeface="Arial"/>
              <a:buNone/>
            </a:pPr>
            <a:endParaRPr lang="sv-SE" dirty="0">
              <a:effectLst/>
            </a:endParaRPr>
          </a:p>
          <a:p>
            <a:endParaRPr lang="sv-SE" sz="1200"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endParaRPr lang="sv-SE"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sv-SE"/>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13.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En grupp med killar och tjejer i tonåren som tittar upp från en bärbar dator som de arbetar vid och ler mot kameran&#10;" hidden="1" title="En grupp med killar och tjejer i tonåren som tittar upp från en bärbar dator som de arbetar vid och ler mot kameran"/>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9" name="Picture 8"/>
          <p:cNvPicPr>
            <a:picLocks noChangeAspect="1"/>
          </p:cNvPicPr>
          <p:nvPr/>
        </p:nvPicPr>
        <p:blipFill>
          <a:blip r:embed="rId4"/>
          <a:stretch>
            <a:fillRect/>
          </a:stretch>
        </p:blipFill>
        <p:spPr>
          <a:xfrm>
            <a:off x="75838" y="128520"/>
            <a:ext cx="8683623" cy="54318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pic>
        <p:nvPicPr>
          <p:cNvPr id="15" name="Picture 14" descr="Microsoft&#10;"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437177" y="4014999"/>
            <a:ext cx="5615279" cy="1200329"/>
          </a:xfrm>
          <a:prstGeom prst="rect">
            <a:avLst/>
          </a:prstGeom>
        </p:spPr>
        <p:txBody>
          <a:bodyPr wrap="square">
            <a:spAutoFit/>
          </a:bodyPr>
          <a:lstStyle/>
          <a:p>
            <a:r>
              <a:rPr lang="sv-SE" sz="3600" dirty="0">
                <a:solidFill>
                  <a:schemeClr val="bg1"/>
                </a:solidFill>
                <a:latin typeface="Segoe UI Light" panose="020B0502040204020203" pitchFamily="34" charset="0"/>
              </a:rPr>
              <a:t>Välkommen till</a:t>
            </a:r>
          </a:p>
          <a:p>
            <a:r>
              <a:rPr lang="sv-SE" sz="3600" dirty="0">
                <a:solidFill>
                  <a:schemeClr val="bg1"/>
                </a:solidFill>
                <a:latin typeface="Segoe UI Light" panose="020B0502040204020203" pitchFamily="34" charset="0"/>
              </a:rPr>
              <a:t>Minecraft Hour of Code</a:t>
            </a:r>
            <a:r>
              <a:rPr lang="sv-SE" sz="3600" baseline="30000" dirty="0">
                <a:solidFill>
                  <a:schemeClr val="bg1"/>
                </a:solidFill>
                <a:latin typeface="Segoe UI Light" panose="020B0502040204020203" pitchFamily="34" charset="0"/>
              </a:rPr>
              <a:t>™</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4" name="Picture 3" descr="Code.org&#10;" hidden="1" title="Code.or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178" y="4431705"/>
            <a:ext cx="878275" cy="878275"/>
          </a:xfrm>
          <a:prstGeom prst="rect">
            <a:avLst/>
          </a:prstGeom>
        </p:spPr>
      </p:pic>
      <p:sp>
        <p:nvSpPr>
          <p:cNvPr id="7" name="Title 6" hidden="1"/>
          <p:cNvSpPr>
            <a:spLocks noGrp="1"/>
          </p:cNvSpPr>
          <p:nvPr>
            <p:ph type="ctrTitle"/>
          </p:nvPr>
        </p:nvSpPr>
        <p:spPr/>
        <p:txBody>
          <a:bodyPr/>
          <a:lstStyle/>
          <a:p>
            <a:r>
              <a:rPr lang="sv-SE" dirty="0"/>
              <a:t>Välkomna till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sv-SE"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En liten grupp barn som samarbetar på ett projekt&#10;" title="En liten grupp barn som samarbetar på ett projekt"/>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Det är det här.</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sv-SE"/>
              <a:t>Och det här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sv-SE" dirty="0"/>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5228844" cy="646331"/>
          </a:xfrm>
          <a:prstGeom prst="rect">
            <a:avLst/>
          </a:prstGeom>
        </p:spPr>
        <p:txBody>
          <a:bodyPr wrap="square">
            <a:spAutoFit/>
          </a:bodyPr>
          <a:lstStyle/>
          <a:p>
            <a:r>
              <a:rPr lang="sv-SE" sz="3600" dirty="0">
                <a:solidFill>
                  <a:schemeClr val="bg1"/>
                </a:solidFill>
                <a:latin typeface="Segoe UI Light" panose="020B0502040204020203" pitchFamily="34" charset="0"/>
              </a:rPr>
              <a:t>Kodning handlar om ...</a:t>
            </a:r>
          </a:p>
        </p:txBody>
      </p:sp>
      <p:sp>
        <p:nvSpPr>
          <p:cNvPr id="5" name="Title 4" hidden="1"/>
          <p:cNvSpPr>
            <a:spLocks noGrp="1"/>
          </p:cNvSpPr>
          <p:nvPr>
            <p:ph type="ctrTitle"/>
          </p:nvPr>
        </p:nvSpPr>
        <p:spPr/>
        <p:txBody>
          <a:bodyPr/>
          <a:lstStyle/>
          <a:p>
            <a:r>
              <a:rPr lang="sv-SE"/>
              <a:t>Kodning handlar om</a:t>
            </a:r>
            <a:endParaRPr lang="sv-SE"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sv-SE" dirty="0"/>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re tjejer löser ett problem tillsammans med en bärbar dator  14702755989_a183613082_k.jpg" hidden="1" title="Tre tjejer löser ett problem tillsammans med en bärbar dato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1124" y="0"/>
            <a:ext cx="4714875" cy="5540375"/>
          </a:xfrm>
          <a:prstGeom prst="rect">
            <a:avLst/>
          </a:prstGeom>
        </p:spPr>
      </p:pic>
      <p:pic>
        <p:nvPicPr>
          <p:cNvPr id="11" name="Picture 10"/>
          <p:cNvPicPr>
            <a:picLocks noChangeAspect="1"/>
          </p:cNvPicPr>
          <p:nvPr/>
        </p:nvPicPr>
        <p:blipFill>
          <a:blip r:embed="rId4"/>
          <a:stretch>
            <a:fillRect/>
          </a:stretch>
        </p:blipFill>
        <p:spPr>
          <a:xfrm>
            <a:off x="12700" y="0"/>
            <a:ext cx="8120647" cy="5715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Problemlösning</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sv-SE"/>
              <a:t>Problemlösning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sv-SE" dirty="0"/>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ärgpennor" title="Färgpenn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Kreativitet</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sv-SE"/>
              <a:t>Kreativitet</a:t>
            </a:r>
            <a:endParaRPr lang="sv-SE" dirty="0"/>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sv-SE" dirty="0"/>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n grupp leende tonåringar med olika etniciteter som delar liknande intressen – 14384449554_7c71a11def_o.jpg" hidden="1" title="En grupp leende tonåringar med olika etniciteter som delar liknande intressen"/>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6999" y="0"/>
            <a:ext cx="6461125" cy="5715000"/>
          </a:xfrm>
          <a:prstGeom prst="rect">
            <a:avLst/>
          </a:prstGeom>
        </p:spPr>
      </p:pic>
      <p:pic>
        <p:nvPicPr>
          <p:cNvPr id="8" name="Picture 2" descr="Girls Who Code 2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1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Samarbete</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9" name="Title 8" hidden="1"/>
          <p:cNvSpPr>
            <a:spLocks noGrp="1"/>
          </p:cNvSpPr>
          <p:nvPr>
            <p:ph type="ctrTitle"/>
          </p:nvPr>
        </p:nvSpPr>
        <p:spPr/>
        <p:txBody>
          <a:bodyPr/>
          <a:lstStyle/>
          <a:p>
            <a:r>
              <a:rPr lang="sv-SE"/>
              <a:t>Samarbete</a:t>
            </a:r>
            <a:endParaRPr lang="sv-SE" dirty="0"/>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sv-SE" dirty="0"/>
          </a:p>
        </p:txBody>
      </p:sp>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Fråga</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816643" y="1675844"/>
            <a:ext cx="4144477" cy="2308324"/>
          </a:xfrm>
          <a:prstGeom prst="rect">
            <a:avLst/>
          </a:prstGeom>
        </p:spPr>
        <p:txBody>
          <a:bodyPr wrap="square">
            <a:spAutoFit/>
          </a:bodyPr>
          <a:lstStyle/>
          <a:p>
            <a:r>
              <a:rPr lang="sv-SE" sz="3600" dirty="0">
                <a:latin typeface="Segoe UI Light" panose="020B0502040204020203" pitchFamily="34" charset="0"/>
              </a:rPr>
              <a:t>Kan du nämna något som du och dina vänner älskar att göra? </a:t>
            </a:r>
          </a:p>
        </p:txBody>
      </p:sp>
      <p:sp>
        <p:nvSpPr>
          <p:cNvPr id="3" name="Title 2" hidden="1"/>
          <p:cNvSpPr>
            <a:spLocks noGrp="1"/>
          </p:cNvSpPr>
          <p:nvPr>
            <p:ph type="ctrTitle"/>
          </p:nvPr>
        </p:nvSpPr>
        <p:spPr/>
        <p:txBody>
          <a:bodyPr/>
          <a:lstStyle/>
          <a:p>
            <a:r>
              <a:rPr lang="sv-SE"/>
              <a:t>Vad älskar du att göra?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sv-SE" dirty="0"/>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nistor&#10;" title="Gnis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3" name="TextBox 12"/>
          <p:cNvSpPr txBox="1"/>
          <p:nvPr/>
        </p:nvSpPr>
        <p:spPr>
          <a:xfrm>
            <a:off x="1499730" y="2680305"/>
            <a:ext cx="1609230"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nvGrpSpPr>
          <p:cNvPr id="6" name="Group 5" descr="Orden &quot;kodning hjälpa dig att göra dem ännu roligare&quot; har markerats i orange för att lyfta fram bildens budskap&#10;" title="Orden &quot;kodning hjälpa dig att göra dem ännu roligare&quot; har markerats i orange för att lyfta fram bildens budskap"/>
          <p:cNvGrpSpPr/>
          <p:nvPr/>
        </p:nvGrpSpPr>
        <p:grpSpPr>
          <a:xfrm>
            <a:off x="731634" y="3237608"/>
            <a:ext cx="3023502" cy="1407091"/>
            <a:chOff x="642426" y="3371420"/>
            <a:chExt cx="3023502" cy="1407091"/>
          </a:xfrm>
        </p:grpSpPr>
        <p:sp>
          <p:nvSpPr>
            <p:cNvPr id="4" name="TextBox 3"/>
            <p:cNvSpPr txBox="1"/>
            <p:nvPr/>
          </p:nvSpPr>
          <p:spPr>
            <a:xfrm>
              <a:off x="642426" y="3371420"/>
              <a:ext cx="2560206"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904339"/>
              <a:ext cx="3023502"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9" name="TextBox 8"/>
            <p:cNvSpPr txBox="1"/>
            <p:nvPr/>
          </p:nvSpPr>
          <p:spPr>
            <a:xfrm>
              <a:off x="642426" y="4470093"/>
              <a:ext cx="1560462"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371590"/>
            <a:ext cx="3329559" cy="3416320"/>
          </a:xfrm>
          <a:prstGeom prst="rect">
            <a:avLst/>
          </a:prstGeom>
        </p:spPr>
        <p:txBody>
          <a:bodyPr wrap="square" anchor="ctr" anchorCtr="0">
            <a:spAutoFit/>
          </a:bodyPr>
          <a:lstStyle/>
          <a:p>
            <a:r>
              <a:rPr lang="sv-SE" sz="3600" dirty="0">
                <a:solidFill>
                  <a:schemeClr val="bg1"/>
                </a:solidFill>
                <a:latin typeface="Segoe UI Light" panose="020B0502040204020203" pitchFamily="34" charset="0"/>
              </a:rPr>
              <a:t>Oavsett vilka intressen du har kan kodning hjälpa dig att göra dem ännu roligare. </a:t>
            </a:r>
          </a:p>
        </p:txBody>
      </p:sp>
      <p:sp>
        <p:nvSpPr>
          <p:cNvPr id="12" name="Title 11" hidden="1"/>
          <p:cNvSpPr>
            <a:spLocks noGrp="1"/>
          </p:cNvSpPr>
          <p:nvPr>
            <p:ph type="ctrTitle"/>
          </p:nvPr>
        </p:nvSpPr>
        <p:spPr/>
        <p:txBody>
          <a:bodyPr/>
          <a:lstStyle/>
          <a:p>
            <a:r>
              <a:rPr lang="sv-SE"/>
              <a:t>Väck liv i dina intressen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sv-SE" dirty="0"/>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 ung kvinna tar ett foto med en kamera&#10;" title="En ung kvinna tar ett foto med en k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Orden &quot;tillämpa det du lär dig på saker du redan gillar att göra&quot; har markerats i orange för att lyfta fram bildens budskap&#10;" title="Orden &quot;tillämpa det du lär dig på saker du redan gillar att göra&quot; har markerats i orange för att lyfta fram bildens budskap"/>
          <p:cNvGrpSpPr/>
          <p:nvPr/>
        </p:nvGrpSpPr>
        <p:grpSpPr>
          <a:xfrm>
            <a:off x="669924" y="3036957"/>
            <a:ext cx="3938652" cy="1654110"/>
            <a:chOff x="669924" y="2857500"/>
            <a:chExt cx="4011106" cy="1654110"/>
          </a:xfrm>
        </p:grpSpPr>
        <p:sp>
          <p:nvSpPr>
            <p:cNvPr id="6" name="TextBox 5" hidden="1"/>
            <p:cNvSpPr txBox="1"/>
            <p:nvPr/>
          </p:nvSpPr>
          <p:spPr>
            <a:xfrm>
              <a:off x="2775926" y="2857500"/>
              <a:ext cx="1111250"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7" name="TextBox 6"/>
            <p:cNvSpPr txBox="1"/>
            <p:nvPr/>
          </p:nvSpPr>
          <p:spPr>
            <a:xfrm>
              <a:off x="1476982" y="3104642"/>
              <a:ext cx="3055052"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4" y="3657600"/>
              <a:ext cx="3688283"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203192"/>
              <a:ext cx="4011106"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14" name="Rectangle 13"/>
          <p:cNvSpPr/>
          <p:nvPr/>
        </p:nvSpPr>
        <p:spPr>
          <a:xfrm>
            <a:off x="609600" y="878849"/>
            <a:ext cx="4157472" cy="3970318"/>
          </a:xfrm>
          <a:prstGeom prst="rect">
            <a:avLst/>
          </a:prstGeom>
        </p:spPr>
        <p:txBody>
          <a:bodyPr wrap="square" anchor="ctr" anchorCtr="0">
            <a:spAutoFit/>
          </a:bodyPr>
          <a:lstStyle/>
          <a:p>
            <a:r>
              <a:rPr lang="sv-SE" sz="3600" dirty="0">
                <a:solidFill>
                  <a:schemeClr val="bg1"/>
                </a:solidFill>
                <a:latin typeface="Segoe UI Light" panose="020B0502040204020203" pitchFamily="34" charset="0"/>
              </a:rPr>
              <a:t>Medan du deltar i Hour of Code</a:t>
            </a:r>
            <a:r>
              <a:rPr lang="sv-SE" sz="3600" baseline="30000" dirty="0">
                <a:solidFill>
                  <a:schemeClr val="bg1"/>
                </a:solidFill>
                <a:latin typeface="Segoe UI Light" panose="020B0502040204020203" pitchFamily="34" charset="0"/>
              </a:rPr>
              <a:t>TM</a:t>
            </a:r>
            <a:r>
              <a:rPr lang="sv-SE" sz="3600" dirty="0">
                <a:solidFill>
                  <a:schemeClr val="bg1"/>
                </a:solidFill>
                <a:latin typeface="Segoe UI Light" panose="020B0502040204020203" pitchFamily="34" charset="0"/>
              </a:rPr>
              <a:t>-självstudien bör du fundera på hur du kan tillämpa det du lär dig på saker du redan gillar att göra. </a:t>
            </a:r>
          </a:p>
        </p:txBody>
      </p:sp>
      <p:sp>
        <p:nvSpPr>
          <p:cNvPr id="9" name="Title 8" hidden="1"/>
          <p:cNvSpPr>
            <a:spLocks noGrp="1"/>
          </p:cNvSpPr>
          <p:nvPr>
            <p:ph type="ctrTitle"/>
          </p:nvPr>
        </p:nvSpPr>
        <p:spPr/>
        <p:txBody>
          <a:bodyPr/>
          <a:lstStyle/>
          <a:p>
            <a:r>
              <a:rPr lang="sv-SE"/>
              <a:t>Tillämpa det du lärt dig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sv-SE" dirty="0"/>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ntusiastiska elever som hurrar – 17296178822_cbb6afac3f_b (1).jpg" title="Entusiastiska elever som hurra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1754326"/>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a:t>
            </a:r>
            <a:r>
              <a:rPr lang="sv-SE" sz="3600" dirty="0">
                <a:solidFill>
                  <a:schemeClr val="bg1"/>
                </a:solidFill>
                <a:latin typeface="Segoe UI Light" panose="020B0502040204020203" pitchFamily="34" charset="0"/>
              </a:rPr>
              <a:t>Hour of Code</a:t>
            </a:r>
            <a:r>
              <a:rPr lang="sv-SE" sz="3600" baseline="30000" dirty="0">
                <a:solidFill>
                  <a:schemeClr val="bg1"/>
                </a:solidFill>
                <a:latin typeface="Segoe UI Light" panose="020B0502040204020203" pitchFamily="34" charset="0"/>
              </a:rPr>
              <a:t>TM</a:t>
            </a:r>
            <a:r>
              <a:rPr lang="sv-SE" sz="3600" dirty="0">
                <a:solidFill>
                  <a:schemeClr val="bg1"/>
                </a:solidFill>
                <a:latin typeface="Segoe UI Light" panose="020B0502040204020203" pitchFamily="34" charset="0"/>
              </a:rPr>
              <a:t> – hur det går till</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sv-SE"/>
              <a:t>Hur det går till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sv-SE" dirty="0"/>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459307" cy="1200329"/>
          </a:xfrm>
          <a:prstGeom prst="rect">
            <a:avLst/>
          </a:prstGeom>
        </p:spPr>
        <p:txBody>
          <a:bodyPr wrap="square">
            <a:spAutoFit/>
          </a:bodyPr>
          <a:lstStyle/>
          <a:p>
            <a:r>
              <a:rPr lang="sv-SE" sz="3600" dirty="0">
                <a:solidFill>
                  <a:schemeClr val="bg1"/>
                </a:solidFill>
                <a:latin typeface="Segoe UI Light" panose="020B0502040204020203" pitchFamily="34" charset="0"/>
              </a:rPr>
              <a:t>Minecraft Hour of Code</a:t>
            </a:r>
            <a:r>
              <a:rPr lang="sv-SE" sz="3600" baseline="30000" dirty="0">
                <a:solidFill>
                  <a:schemeClr val="bg1"/>
                </a:solidFill>
                <a:latin typeface="Segoe UI Light" panose="020B0502040204020203" pitchFamily="34" charset="0"/>
              </a:rPr>
              <a:t>TM</a:t>
            </a:r>
            <a:r>
              <a:rPr lang="sv-SE" sz="3600" dirty="0">
                <a:solidFill>
                  <a:schemeClr val="bg1"/>
                </a:solidFill>
                <a:latin typeface="Segoe UI Light" panose="020B0502040204020203" pitchFamily="34" charset="0"/>
              </a:rPr>
              <a:t>: </a:t>
            </a:r>
          </a:p>
          <a:p>
            <a:r>
              <a:rPr lang="sv-SE"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sv-SE" sz="3600" dirty="0">
                <a:solidFill>
                  <a:schemeClr val="bg1"/>
                </a:solidFill>
                <a:latin typeface="Segoe UI Light" panose="020B0502040204020203" pitchFamily="34" charset="0"/>
              </a:rPr>
              <a:t>Innan vi börjar ska vi prata lite om kodning.</a:t>
            </a:r>
            <a:endParaRPr lang="sv-SE" sz="1800" dirty="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sv-SE"/>
              <a:t>Låt oss prata om kodning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sv-SE" dirty="0"/>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sv-SE" sz="3600" dirty="0">
                <a:latin typeface="Segoe UI Light" panose="020B0502040204020203" pitchFamily="34" charset="0"/>
              </a:rPr>
              <a:t>Du hittar självstudien på 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n katt som har på sig en löslejonman jamar&#10;" hidden="1" title="En katt som har på sig en löslejonman jam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6" y="148669"/>
            <a:ext cx="8887159" cy="5417662"/>
          </a:xfrm>
          <a:prstGeom prst="rect">
            <a:avLst/>
          </a:prstGeom>
        </p:spPr>
      </p:pic>
      <p:pic>
        <p:nvPicPr>
          <p:cNvPr id="7" name="Picture 6"/>
          <p:cNvPicPr>
            <a:picLocks noChangeAspect="1"/>
          </p:cNvPicPr>
          <p:nvPr/>
        </p:nvPicPr>
        <p:blipFill>
          <a:blip r:embed="rId4"/>
          <a:stretch>
            <a:fillRect/>
          </a:stretch>
        </p:blipFill>
        <p:spPr>
          <a:xfrm>
            <a:off x="285750" y="0"/>
            <a:ext cx="8572500" cy="571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sv-SE" sz="3600" dirty="0">
                <a:solidFill>
                  <a:schemeClr val="bg1"/>
                </a:solidFill>
                <a:latin typeface="Segoe UI Light" panose="020B0502040204020203" pitchFamily="34" charset="0"/>
              </a:rPr>
              <a:t>Avslutning</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sv-SE"/>
              <a:t>Avslutning</a:t>
            </a:r>
            <a:endParaRPr lang="sv-SE"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sv-SE" dirty="0"/>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Fråga</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800601" y="2037914"/>
            <a:ext cx="3657599" cy="2308324"/>
          </a:xfrm>
          <a:prstGeom prst="rect">
            <a:avLst/>
          </a:prstGeom>
        </p:spPr>
        <p:txBody>
          <a:bodyPr wrap="square">
            <a:spAutoFit/>
          </a:bodyPr>
          <a:lstStyle/>
          <a:p>
            <a:r>
              <a:rPr lang="sv-SE" sz="3600" dirty="0">
                <a:latin typeface="Segoe UI Light" panose="020B0502040204020203" pitchFamily="34" charset="0"/>
              </a:rPr>
              <a:t>Vad tänker ni på nu när ni hör ordet ”kodning”? </a:t>
            </a:r>
            <a:endParaRPr lang="sv-SE" sz="3600" dirty="0">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sv-SE"/>
              <a:t>Vad har ni för tankar om kodning nu?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sv-SE" dirty="0"/>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Fråga</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810958" y="326878"/>
            <a:ext cx="3942897" cy="3785652"/>
          </a:xfrm>
          <a:prstGeom prst="rect">
            <a:avLst/>
          </a:prstGeom>
        </p:spPr>
        <p:txBody>
          <a:bodyPr wrap="square">
            <a:spAutoFit/>
          </a:bodyPr>
          <a:lstStyle/>
          <a:p>
            <a:r>
              <a:rPr lang="sv-SE" sz="3600" dirty="0">
                <a:latin typeface="Segoe UI Light" panose="020B0502040204020203" pitchFamily="34" charset="0"/>
              </a:rPr>
              <a:t>Vad skulle du vilja skapa som skulle kunna vara kul för dig och dina vänner? </a:t>
            </a:r>
          </a:p>
          <a:p>
            <a:r>
              <a:rPr lang="sv-SE"/>
              <a:t> </a:t>
            </a:r>
          </a:p>
          <a:p>
            <a:r>
              <a:rPr lang="sv-SE" sz="1800" dirty="0">
                <a:latin typeface="Segoe UI Light" panose="020B0502040204020203" pitchFamily="34" charset="0"/>
              </a:rPr>
              <a:t>Det kan vara ett spel, en webbplats, ett program, en app – tänk kreativt! </a:t>
            </a:r>
          </a:p>
        </p:txBody>
      </p:sp>
      <p:sp>
        <p:nvSpPr>
          <p:cNvPr id="4" name="Title 3" hidden="1"/>
          <p:cNvSpPr>
            <a:spLocks noGrp="1"/>
          </p:cNvSpPr>
          <p:nvPr>
            <p:ph type="ctrTitle"/>
          </p:nvPr>
        </p:nvSpPr>
        <p:spPr/>
        <p:txBody>
          <a:bodyPr/>
          <a:lstStyle/>
          <a:p>
            <a:r>
              <a:rPr lang="sv-SE"/>
              <a:t>Vad vill ni skapa?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sv-SE" dirty="0"/>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2" name="Rectangle 71"/>
          <p:cNvSpPr/>
          <p:nvPr/>
        </p:nvSpPr>
        <p:spPr>
          <a:xfrm>
            <a:off x="566833" y="483999"/>
            <a:ext cx="8158067" cy="1692771"/>
          </a:xfrm>
          <a:prstGeom prst="rect">
            <a:avLst/>
          </a:prstGeom>
        </p:spPr>
        <p:txBody>
          <a:bodyPr wrap="square">
            <a:spAutoFit/>
          </a:bodyPr>
          <a:lstStyle/>
          <a:p>
            <a:pPr lvl="0"/>
            <a:r>
              <a:rPr lang="sv-SE" sz="3600" dirty="0">
                <a:solidFill>
                  <a:prstClr val="white"/>
                </a:solidFill>
                <a:latin typeface="Segoe UI Light" panose="020B0502040204020203" pitchFamily="34" charset="0"/>
              </a:rPr>
              <a:t>Vad kan du lära dig härnäst? </a:t>
            </a:r>
          </a:p>
          <a:p>
            <a:pPr lvl="0"/>
            <a:r>
              <a:rPr lang="sv-SE" sz="3600" dirty="0">
                <a:solidFill>
                  <a:prstClr val="white"/>
                </a:solidFill>
                <a:latin typeface="Segoe UI Light" panose="020B0502040204020203" pitchFamily="34" charset="0"/>
              </a:rPr>
              <a:t>Det behöver inte ta slut här! </a:t>
            </a:r>
          </a:p>
          <a:p>
            <a:pPr lvl="0"/>
            <a:r>
              <a:rPr lang="sv-SE"/>
              <a:t> </a:t>
            </a:r>
          </a:p>
          <a:p>
            <a:pPr lvl="0"/>
            <a:r>
              <a:rPr lang="sv-SE" sz="1800" dirty="0">
                <a:solidFill>
                  <a:prstClr val="white"/>
                </a:solidFill>
                <a:latin typeface="Segoe UI Light" panose="020B0502040204020203" pitchFamily="34" charset="0"/>
              </a:rPr>
              <a:t>Nedan finns några steg du kan ta för att fira dina intressen, fortsätta lära och ha mer roligt! </a:t>
            </a:r>
            <a:endParaRPr lang="sv-SE"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64" name="Rectangle 63"/>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Segoe UI Light" panose="020B0502040204020203" pitchFamily="34" charset="0"/>
              </a:rPr>
              <a:t>1</a:t>
            </a:r>
            <a:endParaRPr lang="sv-SE" dirty="0">
              <a:latin typeface="Segoe UI Light" panose="020B0502040204020203" pitchFamily="34" charset="0"/>
              <a:cs typeface="Segoe UI Light" panose="020B0502040204020203" pitchFamily="34" charset="0"/>
            </a:endParaRPr>
          </a:p>
        </p:txBody>
      </p:sp>
      <p:sp>
        <p:nvSpPr>
          <p:cNvPr id="70" name="Rectangle 69"/>
          <p:cNvSpPr/>
          <p:nvPr/>
        </p:nvSpPr>
        <p:spPr>
          <a:xfrm>
            <a:off x="563532" y="3057342"/>
            <a:ext cx="2346939" cy="867930"/>
          </a:xfrm>
          <a:prstGeom prst="rect">
            <a:avLst/>
          </a:prstGeom>
        </p:spPr>
        <p:txBody>
          <a:bodyPr wrap="square">
            <a:spAutoFit/>
          </a:bodyPr>
          <a:lstStyle/>
          <a:p>
            <a:pPr>
              <a:lnSpc>
                <a:spcPct val="90000"/>
              </a:lnSpc>
            </a:pPr>
            <a:r>
              <a:rPr lang="sv-SE" sz="2800" dirty="0">
                <a:solidFill>
                  <a:schemeClr val="bg1"/>
                </a:solidFill>
                <a:latin typeface="Segoe UI Light" panose="020B0502040204020203" pitchFamily="34" charset="0"/>
              </a:rPr>
              <a:t>Skaffa ditt certifikat.</a:t>
            </a:r>
            <a:endParaRPr lang="sv-SE"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8" name="TextBox 77"/>
          <p:cNvSpPr txBox="1"/>
          <p:nvPr/>
        </p:nvSpPr>
        <p:spPr>
          <a:xfrm>
            <a:off x="563432" y="4026176"/>
            <a:ext cx="2206625" cy="1200329"/>
          </a:xfrm>
          <a:prstGeom prst="rect">
            <a:avLst/>
          </a:prstGeom>
          <a:noFill/>
        </p:spPr>
        <p:txBody>
          <a:bodyPr wrap="square" rtlCol="0">
            <a:spAutoFit/>
          </a:bodyPr>
          <a:lstStyle/>
          <a:p>
            <a:r>
              <a:rPr lang="sv-SE" sz="1800" dirty="0">
                <a:solidFill>
                  <a:schemeClr val="bg1"/>
                </a:solidFill>
                <a:latin typeface="Segoe UI Light" panose="020B0502040204020203" pitchFamily="34" charset="0"/>
              </a:rPr>
              <a:t>Grattis! Du klarade det! Du hittar ditt certifikat i slutet av självstudien.</a:t>
            </a:r>
            <a:endParaRPr lang="sv-SE" sz="1800" dirty="0">
              <a:solidFill>
                <a:schemeClr val="bg1"/>
              </a:solidFill>
              <a:latin typeface="Segoe UI Light" panose="020B0502040204020203" pitchFamily="34" charset="0"/>
              <a:cs typeface="Segoe UI Light" panose="020B0502040204020203" pitchFamily="34" charset="0"/>
            </a:endParaRPr>
          </a:p>
        </p:txBody>
      </p:sp>
      <p:sp>
        <p:nvSpPr>
          <p:cNvPr id="65" name="Rectangle 64"/>
          <p:cNvSpPr/>
          <p:nvPr/>
        </p:nvSpPr>
        <p:spPr>
          <a:xfrm>
            <a:off x="3150093"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Segoe UI Light" panose="020B0502040204020203" pitchFamily="34" charset="0"/>
              </a:rPr>
              <a:t>2</a:t>
            </a:r>
          </a:p>
        </p:txBody>
      </p:sp>
      <p:sp>
        <p:nvSpPr>
          <p:cNvPr id="73" name="Rectangle 72"/>
          <p:cNvSpPr/>
          <p:nvPr/>
        </p:nvSpPr>
        <p:spPr>
          <a:xfrm>
            <a:off x="3054607" y="3057342"/>
            <a:ext cx="2295997" cy="523220"/>
          </a:xfrm>
          <a:prstGeom prst="rect">
            <a:avLst/>
          </a:prstGeom>
        </p:spPr>
        <p:txBody>
          <a:bodyPr wrap="square">
            <a:spAutoFit/>
          </a:bodyPr>
          <a:lstStyle/>
          <a:p>
            <a:r>
              <a:rPr lang="sv-SE" sz="2800" dirty="0">
                <a:solidFill>
                  <a:schemeClr val="bg1"/>
                </a:solidFill>
                <a:latin typeface="Segoe UI Light" panose="020B0502040204020203" pitchFamily="34" charset="0"/>
              </a:rPr>
              <a:t>Spela mer.</a:t>
            </a:r>
          </a:p>
        </p:txBody>
      </p:sp>
      <p:sp>
        <p:nvSpPr>
          <p:cNvPr id="79" name="Rectangle 78"/>
          <p:cNvSpPr/>
          <p:nvPr/>
        </p:nvSpPr>
        <p:spPr>
          <a:xfrm>
            <a:off x="3084857" y="4026176"/>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sv-SE" sz="1800" dirty="0">
                <a:solidFill>
                  <a:schemeClr val="bg1"/>
                </a:solidFill>
                <a:latin typeface="Segoe UI Light" panose="020B0502040204020203" pitchFamily="34" charset="0"/>
              </a:rPr>
              <a:t>Överför din kod till Minecraft: Education Edition för att se koden komma till liv i det riktiga spelet!</a:t>
            </a:r>
          </a:p>
        </p:txBody>
      </p:sp>
      <p:sp>
        <p:nvSpPr>
          <p:cNvPr id="66" name="Rectangle 65"/>
          <p:cNvSpPr/>
          <p:nvPr/>
        </p:nvSpPr>
        <p:spPr>
          <a:xfrm>
            <a:off x="6019312" y="2542478"/>
            <a:ext cx="434026" cy="37427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latin typeface="Segoe UI Light" panose="020B0502040204020203" pitchFamily="34" charset="0"/>
              </a:rPr>
              <a:t>3</a:t>
            </a:r>
            <a:endParaRPr lang="sv-SE" dirty="0">
              <a:latin typeface="Segoe UI Light" panose="020B0502040204020203" pitchFamily="34" charset="0"/>
              <a:cs typeface="Segoe UI Light" panose="020B0502040204020203" pitchFamily="34" charset="0"/>
            </a:endParaRPr>
          </a:p>
        </p:txBody>
      </p:sp>
      <p:sp>
        <p:nvSpPr>
          <p:cNvPr id="75" name="Rectangle 74"/>
          <p:cNvSpPr/>
          <p:nvPr/>
        </p:nvSpPr>
        <p:spPr>
          <a:xfrm>
            <a:off x="5920768" y="3057342"/>
            <a:ext cx="2295997" cy="523220"/>
          </a:xfrm>
          <a:prstGeom prst="rect">
            <a:avLst/>
          </a:prstGeom>
        </p:spPr>
        <p:txBody>
          <a:bodyPr wrap="square">
            <a:spAutoFit/>
          </a:bodyPr>
          <a:lstStyle/>
          <a:p>
            <a:r>
              <a:rPr lang="sv-SE" sz="2800" dirty="0">
                <a:solidFill>
                  <a:schemeClr val="bg1"/>
                </a:solidFill>
                <a:latin typeface="Segoe UI Light" panose="020B0502040204020203" pitchFamily="34" charset="0"/>
              </a:rPr>
              <a:t>Lär dig mer.</a:t>
            </a:r>
          </a:p>
        </p:txBody>
      </p:sp>
      <p:sp>
        <p:nvSpPr>
          <p:cNvPr id="76" name="Rectangle 75"/>
          <p:cNvSpPr/>
          <p:nvPr/>
        </p:nvSpPr>
        <p:spPr>
          <a:xfrm>
            <a:off x="5920768" y="4004129"/>
            <a:ext cx="2651732" cy="171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sv-SE" sz="1800" dirty="0">
                <a:solidFill>
                  <a:schemeClr val="bg1"/>
                </a:solidFill>
                <a:latin typeface="Segoe UI Light" panose="020B0502040204020203" pitchFamily="34" charset="0"/>
              </a:rPr>
              <a:t>Utforska fler resurser på Microsoft.com/</a:t>
            </a:r>
          </a:p>
          <a:p>
            <a:r>
              <a:rPr lang="sv-SE" sz="1800" dirty="0">
                <a:solidFill>
                  <a:schemeClr val="bg1"/>
                </a:solidFill>
                <a:latin typeface="Segoe UI Light" panose="020B0502040204020203" pitchFamily="34" charset="0"/>
              </a:rPr>
              <a:t>digitalskills</a:t>
            </a:r>
            <a:endParaRPr lang="sv-SE"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sv-SE"/>
              <a:t>Nästa steg</a:t>
            </a:r>
            <a:endParaRPr lang="sv-SE" dirty="0"/>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sv-SE" dirty="0"/>
          </a:p>
        </p:txBody>
      </p:sp>
    </p:spTree>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n stor grupp entusiastiska elever som hurrar&#10; – 14382559331_811d0fb6d5_o.jpg" hidden="1" title="En stor grupp entusiastiska elever som hurra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9921"/>
            <a:ext cx="9144000" cy="5744921"/>
          </a:xfrm>
          <a:prstGeom prst="rect">
            <a:avLst/>
          </a:prstGeom>
        </p:spPr>
      </p:pic>
      <p:pic>
        <p:nvPicPr>
          <p:cNvPr id="9" name="Picture 8" hidden="1"/>
          <p:cNvPicPr>
            <a:picLocks noChangeAspect="1"/>
          </p:cNvPicPr>
          <p:nvPr/>
        </p:nvPicPr>
        <p:blipFill>
          <a:blip r:embed="rId4"/>
          <a:stretch>
            <a:fillRect/>
          </a:stretch>
        </p:blipFill>
        <p:spPr>
          <a:xfrm>
            <a:off x="437177" y="100950"/>
            <a:ext cx="8421072" cy="5614049"/>
          </a:xfrm>
          <a:prstGeom prst="rect">
            <a:avLst/>
          </a:prstGeom>
        </p:spPr>
      </p:pic>
      <p:pic>
        <p:nvPicPr>
          <p:cNvPr id="11" name="Picture 10"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id="{B83947CC-5D01-422E-BD0F-47F21AF3F19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42" y="1880"/>
            <a:ext cx="9127958" cy="5722182"/>
          </a:xfrm>
          <a:prstGeom prst="rect">
            <a:avLst/>
          </a:prstGeom>
        </p:spPr>
      </p:pic>
      <p:pic>
        <p:nvPicPr>
          <p:cNvPr id="15" name="Picture 14" descr="Microsoft" hidden="1" title="Microsof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437177" y="2244267"/>
            <a:ext cx="5593509" cy="1200329"/>
          </a:xfrm>
          <a:prstGeom prst="rect">
            <a:avLst/>
          </a:prstGeom>
        </p:spPr>
        <p:txBody>
          <a:bodyPr wrap="square">
            <a:spAutoFit/>
          </a:bodyPr>
          <a:lstStyle/>
          <a:p>
            <a:r>
              <a:rPr lang="sv-SE" sz="3600" dirty="0">
                <a:solidFill>
                  <a:schemeClr val="bg1"/>
                </a:solidFill>
                <a:latin typeface="Segoe UI Light" panose="020B0502040204020203" pitchFamily="34" charset="0"/>
              </a:rPr>
              <a:t>Tack för att du deltog i </a:t>
            </a:r>
          </a:p>
          <a:p>
            <a:r>
              <a:rPr lang="sv-SE" sz="3600" dirty="0">
                <a:solidFill>
                  <a:schemeClr val="bg1"/>
                </a:solidFill>
                <a:latin typeface="Segoe UI Light" panose="020B0502040204020203" pitchFamily="34" charset="0"/>
              </a:rPr>
              <a:t>Minecraft Hour of Code</a:t>
            </a:r>
            <a:r>
              <a:rPr lang="sv-SE" sz="3600" baseline="30000" dirty="0">
                <a:solidFill>
                  <a:schemeClr val="bg1"/>
                </a:solidFill>
                <a:latin typeface="Segoe UI Light" panose="020B0502040204020203" pitchFamily="34" charset="0"/>
              </a:rPr>
              <a:t>TM</a:t>
            </a:r>
          </a:p>
        </p:txBody>
      </p:sp>
      <p:sp>
        <p:nvSpPr>
          <p:cNvPr id="7" name="Title 6" hidden="1"/>
          <p:cNvSpPr>
            <a:spLocks noGrp="1"/>
          </p:cNvSpPr>
          <p:nvPr>
            <p:ph type="ctrTitle"/>
          </p:nvPr>
        </p:nvSpPr>
        <p:spPr/>
        <p:txBody>
          <a:bodyPr/>
          <a:lstStyle/>
          <a:p>
            <a:r>
              <a:rPr lang="sv-SE"/>
              <a:t>Tack för att du deltog!</a:t>
            </a:r>
            <a:endParaRPr lang="sv-SE"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sv-SE" dirty="0"/>
          </a:p>
        </p:txBody>
      </p:sp>
      <p:pic>
        <p:nvPicPr>
          <p:cNvPr id="12" name="Picture 11" descr="Microsoft" title="Microsoft">
            <a:extLst>
              <a:ext uri="{FF2B5EF4-FFF2-40B4-BE49-F238E27FC236}">
                <a16:creationId xmlns:a16="http://schemas.microsoft.com/office/drawing/2014/main" id="{5625F632-0623-48B2-B1A4-636B4F3B78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extLst>
      <p:ext uri="{BB962C8B-B14F-4D97-AF65-F5344CB8AC3E}">
        <p14:creationId xmlns:p14="http://schemas.microsoft.com/office/powerpoint/2010/main" val="154153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259630"/>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Copyright.</a:t>
            </a:r>
          </a:p>
          <a:p>
            <a:pPr lvl="0">
              <a:defRPr/>
            </a:pPr>
            <a:endParaRPr lang="sv-SE" sz="16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sv-SE" sz="1600" dirty="0">
                <a:solidFill>
                  <a:schemeClr val="bg1"/>
                </a:solidFill>
              </a:rPr>
              <a:t>© Code.org, 2017. Code.org®, CODE-logotypen och Hour of Code® är varumärken som tillhör Code.org</a:t>
            </a:r>
            <a:endParaRPr lang="sv-SE" sz="16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sv-SE" sz="1600" dirty="0">
                <a:solidFill>
                  <a:schemeClr val="bg1"/>
                </a:solidFill>
              </a:rPr>
              <a:t>Mojang © 2017. ”Minecraft” är ett varumärke som tillhör Mojang AB</a:t>
            </a:r>
          </a:p>
          <a:p>
            <a:pPr lvl="0">
              <a:defRPr/>
            </a:pPr>
            <a:r>
              <a:rPr lang="sv-SE" sz="1600" dirty="0">
                <a:solidFill>
                  <a:schemeClr val="bg1"/>
                </a:solidFill>
              </a:rPr>
              <a:t>© 2017 Microsoft Corporation. Med ensamrätt.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dirty="0"/>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Fråga</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15" name="Rectangle 14"/>
          <p:cNvSpPr/>
          <p:nvPr/>
        </p:nvSpPr>
        <p:spPr>
          <a:xfrm>
            <a:off x="4975226" y="1321069"/>
            <a:ext cx="3657599" cy="3139321"/>
          </a:xfrm>
          <a:prstGeom prst="rect">
            <a:avLst/>
          </a:prstGeom>
        </p:spPr>
        <p:txBody>
          <a:bodyPr wrap="square">
            <a:spAutoFit/>
          </a:bodyPr>
          <a:lstStyle/>
          <a:p>
            <a:r>
              <a:rPr lang="sv-SE" sz="3600" dirty="0">
                <a:latin typeface="Segoe UI Light" panose="020B0502040204020203" pitchFamily="34" charset="0"/>
              </a:rPr>
              <a:t>Vad tänker du på när du hör ordet ”kodning”?</a:t>
            </a:r>
            <a:br/>
            <a:endParaRPr lang="sv-SE" sz="3600" dirty="0">
              <a:latin typeface="Segoe UI Light" panose="020B0502040204020203" pitchFamily="34" charset="0"/>
            </a:endParaRPr>
          </a:p>
          <a:p>
            <a:r>
              <a:rPr lang="sv-SE"/>
              <a:t> </a:t>
            </a:r>
            <a:r>
              <a:rPr lang="sv-SE" sz="1800" dirty="0">
                <a:latin typeface="Segoe UI Light" panose="020B0502040204020203" pitchFamily="34" charset="0"/>
              </a:rPr>
              <a:t>Ägna två minuter åt att berätta det för dina kompisar och berätta sedan för hela gruppen! </a:t>
            </a:r>
            <a:endParaRPr lang="sv-SE"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sv-SE" dirty="0"/>
              <a:t>Vad vet du om ”kodning”?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sv-SE" dirty="0"/>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En pojke sitter ensam och pluggar vid ett skrivbord" hidden="1" title="En pojke sitter ensam och pluggar vid ett skrivbord"/>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421" y="186488"/>
            <a:ext cx="7473952" cy="5342024"/>
          </a:xfrm>
          <a:prstGeom prst="rect">
            <a:avLst/>
          </a:prstGeom>
        </p:spPr>
      </p:pic>
      <p:pic>
        <p:nvPicPr>
          <p:cNvPr id="13" name="Picture 12"/>
          <p:cNvPicPr>
            <a:picLocks noChangeAspect="1"/>
          </p:cNvPicPr>
          <p:nvPr/>
        </p:nvPicPr>
        <p:blipFill>
          <a:blip r:embed="rId4"/>
          <a:stretch>
            <a:fillRect/>
          </a:stretch>
        </p:blipFill>
        <p:spPr>
          <a:xfrm>
            <a:off x="0" y="908018"/>
            <a:ext cx="9144000" cy="38989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Det är inte det här.</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sv-SE"/>
              <a:t>Det är inte det här</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sv-SE" dirty="0"/>
          </a:p>
        </p:txBody>
      </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 stereotypiskt ”nördig” kille, med glasögon, hängslen och fluga, som gör en grimas medan han skriver på ett datortangentbord.&#10;" hidden="1" title="En nördig kill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8126" y="128337"/>
            <a:ext cx="5840883" cy="5438274"/>
          </a:xfrm>
          <a:prstGeom prst="rect">
            <a:avLst/>
          </a:prstGeom>
        </p:spPr>
      </p:pic>
      <p:pic>
        <p:nvPicPr>
          <p:cNvPr id="9" name="Picture 8" descr="Group of teenage boys and girls look up from the shared laptop where they are working to smile at the camera&#10;" hidden="1" title="Group of teenage boys and girls look up from the shared laptop where they are working to smile at the camera"/>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8864600" cy="553500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Det kan vara detta.</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sv-SE"/>
              <a:t>Det är inte det här heller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sv-SE"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7376" y="2039112"/>
            <a:ext cx="694944" cy="694944"/>
          </a:xfrm>
          <a:prstGeom prst="rect">
            <a:avLst/>
          </a:prstGeom>
        </p:spPr>
      </p:pic>
      <p:pic>
        <p:nvPicPr>
          <p:cNvPr id="12" name="Picture 11">
            <a:extLst>
              <a:ext uri="{FF2B5EF4-FFF2-40B4-BE49-F238E27FC236}">
                <a16:creationId xmlns:a16="http://schemas.microsoft.com/office/drawing/2014/main" id="{FC40022F-ECC2-4C81-BED2-7F42224C1C9F}"/>
              </a:ext>
            </a:extLst>
          </p:cNvPr>
          <p:cNvPicPr>
            <a:picLocks noChangeAspect="1"/>
          </p:cNvPicPr>
          <p:nvPr/>
        </p:nvPicPr>
        <p:blipFill rotWithShape="1">
          <a:blip r:embed="rId7"/>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En brokig skara kattungar och katter arbetar i ett kontorslandskap vid delade skrivbord med datorer och telefoner&#10;" hidden="1" title="Katter som jobbar i ett callcen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206" y="108363"/>
            <a:ext cx="5961326" cy="5474290"/>
          </a:xfrm>
          <a:prstGeom prst="rect">
            <a:avLst/>
          </a:prstGeom>
        </p:spPr>
      </p:pic>
      <p:pic>
        <p:nvPicPr>
          <p:cNvPr id="12" name="Picture 11"/>
          <p:cNvPicPr>
            <a:picLocks noChangeAspect="1"/>
          </p:cNvPicPr>
          <p:nvPr/>
        </p:nvPicPr>
        <p:blipFill>
          <a:blip r:embed="rId4"/>
          <a:stretch>
            <a:fillRect/>
          </a:stretch>
        </p:blipFill>
        <p:spPr>
          <a:xfrm>
            <a:off x="3198876" y="-1631"/>
            <a:ext cx="5715000"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Det är det här.</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3" name="Title 2" hidden="1"/>
          <p:cNvSpPr>
            <a:spLocks noGrp="1"/>
          </p:cNvSpPr>
          <p:nvPr>
            <p:ph type="ctrTitle"/>
          </p:nvPr>
        </p:nvSpPr>
        <p:spPr/>
        <p:txBody>
          <a:bodyPr/>
          <a:lstStyle/>
          <a:p>
            <a:r>
              <a:rPr lang="sv-SE"/>
              <a:t>Det är det här!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sv-SE" dirty="0"/>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sv-SE" sz="3600" dirty="0">
                <a:solidFill>
                  <a:schemeClr val="bg1"/>
                </a:solidFill>
                <a:latin typeface="Segoe UI Light" panose="020B0502040204020203" pitchFamily="34" charset="0"/>
              </a:rPr>
              <a:t>Skojar bara …</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 name="Title 4" hidden="1"/>
          <p:cNvSpPr>
            <a:spLocks noGrp="1"/>
          </p:cNvSpPr>
          <p:nvPr>
            <p:ph type="ctrTitle"/>
          </p:nvPr>
        </p:nvSpPr>
        <p:spPr/>
        <p:txBody>
          <a:bodyPr/>
          <a:lstStyle/>
          <a:p>
            <a:r>
              <a:rPr lang="sv-SE"/>
              <a:t>Jag skojar bara</a:t>
            </a:r>
            <a:endParaRPr lang="sv-SE" dirty="0"/>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sv-SE" dirty="0"/>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n kille och en tjej samarbetar med hjälp av mobila enheter&#10;" title="En kille och en tjej samarbetar med hjälp av mobila enhete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sv-SE" sz="3600" dirty="0">
                <a:solidFill>
                  <a:schemeClr val="bg1"/>
                </a:solidFill>
                <a:latin typeface="Segoe UI Light" panose="020B0502040204020203" pitchFamily="34" charset="0"/>
              </a:rPr>
              <a:t>Det är det här.</a:t>
            </a:r>
            <a:endParaRPr lang="sv-S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sv-SE"/>
              <a:t>Det är faktiskt det här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sv-SE" dirty="0"/>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3293</Words>
  <Application>Microsoft Office PowerPoint</Application>
  <PresentationFormat>On-screen Show (16:10)</PresentationFormat>
  <Paragraphs>499</Paragraphs>
  <Slides>26</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Malgun Gothic</vt:lpstr>
      <vt:lpstr>Arial</vt:lpstr>
      <vt:lpstr>Calibri</vt:lpstr>
      <vt:lpstr>Calibri Light</vt:lpstr>
      <vt:lpstr>Segoe Pro</vt:lpstr>
      <vt:lpstr>Segoe Pro Light</vt:lpstr>
      <vt:lpstr>Segoe UI Light</vt:lpstr>
      <vt:lpstr>Office Theme</vt:lpstr>
      <vt:lpstr>Välkomna till Hour of Code™ </vt:lpstr>
      <vt:lpstr>Låt oss prata om kodning </vt:lpstr>
      <vt:lpstr>Vad vet du om ”kodning”? </vt:lpstr>
      <vt:lpstr>Hour of Code™ video by Code.org </vt:lpstr>
      <vt:lpstr>Det är inte det här</vt:lpstr>
      <vt:lpstr>Det är inte det här heller </vt:lpstr>
      <vt:lpstr>Det är det här! </vt:lpstr>
      <vt:lpstr>Jag skojar bara</vt:lpstr>
      <vt:lpstr>Det är faktiskt det här </vt:lpstr>
      <vt:lpstr>Och det här </vt:lpstr>
      <vt:lpstr>Kodning handlar om</vt:lpstr>
      <vt:lpstr>Problemlösning </vt:lpstr>
      <vt:lpstr>Kreativitet</vt:lpstr>
      <vt:lpstr>Samarbete</vt:lpstr>
      <vt:lpstr>Vad älskar du att göra? </vt:lpstr>
      <vt:lpstr>Väck liv i dina intressen </vt:lpstr>
      <vt:lpstr>Tillämpa det du lärt dig </vt:lpstr>
      <vt:lpstr>Hur det går till </vt:lpstr>
      <vt:lpstr>How it goes down </vt:lpstr>
      <vt:lpstr>Find your tutorial</vt:lpstr>
      <vt:lpstr>Avslutning</vt:lpstr>
      <vt:lpstr>Vad har ni för tankar om kodning nu? </vt:lpstr>
      <vt:lpstr>Vad vill ni skapa? </vt:lpstr>
      <vt:lpstr>Nästa steg</vt:lpstr>
      <vt:lpstr>Tack för att du deltog!</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2016-11-16T16:20:16Z</dcterms:created>
  <dcterms:modified xsi:type="dcterms:W3CDTF">2017-11-02T07:10:15Z</dcterms:modified>
</cp:coreProperties>
</file>